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436" r:id="rId2"/>
    <p:sldId id="431" r:id="rId3"/>
    <p:sldId id="432" r:id="rId4"/>
    <p:sldId id="433" r:id="rId5"/>
    <p:sldId id="397" r:id="rId6"/>
    <p:sldId id="435" r:id="rId7"/>
    <p:sldId id="420" r:id="rId8"/>
    <p:sldId id="424" r:id="rId9"/>
    <p:sldId id="437" r:id="rId10"/>
    <p:sldId id="438" r:id="rId11"/>
    <p:sldId id="419" r:id="rId12"/>
    <p:sldId id="426" r:id="rId13"/>
    <p:sldId id="425" r:id="rId14"/>
    <p:sldId id="427" r:id="rId15"/>
    <p:sldId id="428" r:id="rId16"/>
    <p:sldId id="430" r:id="rId17"/>
    <p:sldId id="434" r:id="rId18"/>
  </p:sldIdLst>
  <p:sldSz cx="9144000" cy="6858000" type="screen4x3"/>
  <p:notesSz cx="6797675" cy="9926638"/>
  <p:kinsoku lang="ja-JP" invalStChars="、。，．・：；？！゛゜ヽヾゝゞ々ー’”）〕］｝〉》」』】°‰′″℃￠％ぁぃぅぇぉっゃゅょゎァィゥェォッャュョヮヵヶ!%),.:;?]}｡｣､･ｧｨｩｪｫｬｭｮｯｰﾞﾟ" invalEndChars="‘“（〔［｛〈《「『【￥＄$([\{｢￡"/>
  <p:defaultTextStyle>
    <a:defPPr>
      <a:defRPr lang="en-AU"/>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32"/>
    <p:penClr>
      <a:schemeClr val="tx1"/>
    </p:penClr>
  </p:showPr>
  <p:clrMru>
    <a:srgbClr val="CFD2F5"/>
    <a:srgbClr val="1200FE"/>
    <a:srgbClr val="BEC4F0"/>
    <a:srgbClr val="A0AEF4"/>
    <a:srgbClr val="7367C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914" autoAdjust="0"/>
    <p:restoredTop sz="93784" autoAdjust="0"/>
  </p:normalViewPr>
  <p:slideViewPr>
    <p:cSldViewPr>
      <p:cViewPr>
        <p:scale>
          <a:sx n="60" d="100"/>
          <a:sy n="60" d="100"/>
        </p:scale>
        <p:origin x="-203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852"/>
    </p:cViewPr>
  </p:sorterViewPr>
  <p:notesViewPr>
    <p:cSldViewPr>
      <p:cViewPr>
        <p:scale>
          <a:sx n="80" d="100"/>
          <a:sy n="80" d="100"/>
        </p:scale>
        <p:origin x="-2076" y="35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29994"/>
            <a:ext cx="4984750" cy="4488732"/>
          </a:xfrm>
          <a:prstGeom prst="rect">
            <a:avLst/>
          </a:prstGeom>
          <a:noFill/>
          <a:ln w="12700">
            <a:noFill/>
            <a:miter lim="800000"/>
            <a:headEnd/>
            <a:tailEnd/>
          </a:ln>
          <a:effectLst/>
        </p:spPr>
        <p:txBody>
          <a:bodyPr vert="horz" wrap="square" lIns="90551" tIns="44481" rIns="90551" bIns="44481"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051" name="Rectangle 3"/>
          <p:cNvSpPr>
            <a:spLocks noGrp="1" noRot="1" noChangeAspect="1" noChangeArrowheads="1" noTextEdit="1"/>
          </p:cNvSpPr>
          <p:nvPr>
            <p:ph type="sldImg" idx="2"/>
          </p:nvPr>
        </p:nvSpPr>
        <p:spPr bwMode="auto">
          <a:xfrm>
            <a:off x="1089025" y="866775"/>
            <a:ext cx="4625975" cy="3470275"/>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3788" y="858838"/>
            <a:ext cx="4625975" cy="3470275"/>
          </a:xfrm>
        </p:spPr>
      </p:sp>
      <p:sp>
        <p:nvSpPr>
          <p:cNvPr id="4" name="Notes Placeholder 3"/>
          <p:cNvSpPr>
            <a:spLocks noGrp="1"/>
          </p:cNvSpPr>
          <p:nvPr>
            <p:ph type="body" sz="quarter" idx="10"/>
          </p:nvPr>
        </p:nvSpPr>
        <p:spPr/>
        <p:txBody>
          <a:bodyPr>
            <a:normAutofit/>
          </a:bodyPr>
          <a:lstStyle/>
          <a:p>
            <a:r>
              <a:rPr lang="en-NZ" dirty="0" smtClean="0"/>
              <a:t>This presentation shows how evaluations  can influence  practice and policy at a number of levels.</a:t>
            </a:r>
          </a:p>
          <a:p>
            <a:endParaRPr lang="en-NZ" dirty="0" smtClean="0"/>
          </a:p>
          <a:p>
            <a:r>
              <a:rPr lang="en-NZ" dirty="0" smtClean="0"/>
              <a:t>ERO is a stand alone government entity with direct responsibility to a minister-  the minister of Education.</a:t>
            </a:r>
          </a:p>
          <a:p>
            <a:r>
              <a:rPr lang="en-NZ" dirty="0" smtClean="0"/>
              <a:t>The following extracts from the  Statement of Intent show what is agreed to by the Chief </a:t>
            </a:r>
            <a:r>
              <a:rPr lang="en-NZ" smtClean="0"/>
              <a:t>Review Officer </a:t>
            </a:r>
            <a:r>
              <a:rPr lang="en-NZ" dirty="0" smtClean="0"/>
              <a:t>and the Minister of Education as our function.</a:t>
            </a:r>
            <a:endParaRPr lang="en-N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Easy</a:t>
            </a:r>
            <a:r>
              <a:rPr lang="en-NZ" baseline="0" dirty="0" smtClean="0"/>
              <a:t> to see hoe important these factors are in these programmes but in schooling overall</a:t>
            </a:r>
            <a:endParaRPr lang="en-NZ"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So far ERO’s work has looked at/</a:t>
            </a:r>
            <a:r>
              <a:rPr lang="en-NZ" sz="1400" dirty="0" smtClean="0">
                <a:solidFill>
                  <a:srgbClr val="FF0000"/>
                </a:solidFill>
              </a:rPr>
              <a:t>evaluated the effectiveness of </a:t>
            </a:r>
            <a:r>
              <a:rPr lang="en-NZ" sz="1400" dirty="0" smtClean="0"/>
              <a:t>the provider and school contexts for AE work. </a:t>
            </a:r>
          </a:p>
          <a:p>
            <a:r>
              <a:rPr lang="en-NZ" sz="1400" dirty="0" smtClean="0"/>
              <a:t>This has helped produce a rounded picture of where improvements can be developed…Providers or Schools. And adds to the picture of what is happening for students outside mainstream.</a:t>
            </a:r>
            <a:endParaRPr lang="en-NZ" sz="14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50565" y="4675287"/>
            <a:ext cx="4984750" cy="4488732"/>
          </a:xfrm>
        </p:spPr>
        <p:txBody>
          <a:bodyPr>
            <a:normAutofit/>
          </a:bodyPr>
          <a:lstStyle/>
          <a:p>
            <a:r>
              <a:rPr lang="en-NZ" dirty="0" smtClean="0"/>
              <a:t>Setting up a special review:</a:t>
            </a:r>
          </a:p>
          <a:p>
            <a:r>
              <a:rPr lang="en-NZ" dirty="0" smtClean="0"/>
              <a:t>Kim to talk about experiences</a:t>
            </a:r>
          </a:p>
          <a:p>
            <a:r>
              <a:rPr lang="en-NZ" dirty="0" smtClean="0"/>
              <a:t>Methodology based on ERO: wanting to identify success.  </a:t>
            </a:r>
          </a:p>
          <a:p>
            <a:r>
              <a:rPr lang="en-NZ" dirty="0" smtClean="0"/>
              <a:t>Often involving people who are silent in the system</a:t>
            </a:r>
          </a:p>
          <a:p>
            <a:endParaRPr lang="en-NZ" dirty="0"/>
          </a:p>
        </p:txBody>
      </p:sp>
      <p:sp>
        <p:nvSpPr>
          <p:cNvPr id="4" name="Slide Number Placeholder 3"/>
          <p:cNvSpPr>
            <a:spLocks noGrp="1"/>
          </p:cNvSpPr>
          <p:nvPr>
            <p:ph type="sldNum" sz="quarter" idx="10"/>
          </p:nvPr>
        </p:nvSpPr>
        <p:spPr>
          <a:xfrm>
            <a:off x="3849688" y="9428163"/>
            <a:ext cx="2946400" cy="496887"/>
          </a:xfrm>
          <a:prstGeom prst="rect">
            <a:avLst/>
          </a:prstGeom>
        </p:spPr>
        <p:txBody>
          <a:bodyPr/>
          <a:lstStyle/>
          <a:p>
            <a:fld id="{A12E8B17-EC47-4CEC-BDE4-D651011F94BE}" type="slidenum">
              <a:rPr lang="en-NZ" smtClean="0"/>
              <a:pPr/>
              <a:t>12</a:t>
            </a:fld>
            <a:endParaRPr lang="en-N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50565" y="4747295"/>
            <a:ext cx="4984750" cy="4488732"/>
          </a:xfrm>
        </p:spPr>
        <p:txBody>
          <a:bodyPr>
            <a:normAutofit/>
          </a:bodyPr>
          <a:lstStyle/>
          <a:p>
            <a:r>
              <a:rPr lang="en-NZ" sz="1400" dirty="0" smtClean="0"/>
              <a:t>Start of 2010 the Ministry asked us to look at AE providers. </a:t>
            </a:r>
          </a:p>
          <a:p>
            <a:r>
              <a:rPr lang="en-NZ" sz="1400" dirty="0" smtClean="0"/>
              <a:t>AE future was uncertain.</a:t>
            </a:r>
          </a:p>
          <a:p>
            <a:r>
              <a:rPr lang="en-NZ" sz="1400" dirty="0" smtClean="0"/>
              <a:t>Minister wanted more information… ERO asked to complete evaluation for policy and operational development. </a:t>
            </a:r>
          </a:p>
          <a:p>
            <a:r>
              <a:rPr lang="en-NZ" sz="1400" dirty="0" smtClean="0"/>
              <a:t>Good practice could be a way of considering what works in AE. </a:t>
            </a:r>
          </a:p>
          <a:p>
            <a:endParaRPr lang="en-NZ" sz="1400" dirty="0" smtClean="0"/>
          </a:p>
          <a:p>
            <a:r>
              <a:rPr lang="en-NZ" sz="1400" dirty="0" err="1" smtClean="0"/>
              <a:t>ga</a:t>
            </a:r>
            <a:r>
              <a:rPr lang="en-NZ" sz="1400" dirty="0" smtClean="0"/>
              <a:t> (customs) and reo (language) support that was needed. </a:t>
            </a:r>
          </a:p>
          <a:p>
            <a:r>
              <a:rPr lang="en-NZ" sz="1400" dirty="0" smtClean="0"/>
              <a:t>ERO needed staff who could understand the diversity of Māori students especially and the importance of building relationships with alienated Māori students. </a:t>
            </a:r>
          </a:p>
          <a:p>
            <a:r>
              <a:rPr lang="en-NZ" sz="1400" dirty="0" smtClean="0"/>
              <a:t>The importance of diversity underpins our work with Māori. As a diverse population Māori success is different with each individual… this needs to sit alongside the importance of cultural artefacts within education.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Consideration of influence:  complex.</a:t>
            </a:r>
          </a:p>
          <a:p>
            <a:r>
              <a:rPr lang="en-NZ" sz="1400" dirty="0" smtClean="0"/>
              <a:t>Information and recommendations from reports, in </a:t>
            </a:r>
            <a:r>
              <a:rPr lang="en-NZ" sz="1400" dirty="0" err="1" smtClean="0"/>
              <a:t>natrional</a:t>
            </a:r>
            <a:r>
              <a:rPr lang="en-NZ" sz="1400" dirty="0" smtClean="0"/>
              <a:t> </a:t>
            </a:r>
            <a:r>
              <a:rPr lang="en-NZ" sz="1400" dirty="0" err="1" smtClean="0"/>
              <a:t>reports,highlight</a:t>
            </a:r>
            <a:r>
              <a:rPr lang="en-NZ" sz="1400" dirty="0" smtClean="0"/>
              <a:t> issues and give recommendations</a:t>
            </a:r>
          </a:p>
          <a:p>
            <a:endParaRPr lang="en-NZ" sz="1400" dirty="0" smtClean="0"/>
          </a:p>
          <a:p>
            <a:r>
              <a:rPr lang="en-NZ" sz="1400" dirty="0" smtClean="0"/>
              <a:t>MoE:  to Minister-informs national policy.  Examples of changes from the special reviews.  TPU, AE greater funding.</a:t>
            </a:r>
          </a:p>
          <a:p>
            <a:r>
              <a:rPr lang="en-NZ" sz="1400" dirty="0" smtClean="0"/>
              <a:t>Other Govt agencies:  support of young people and families</a:t>
            </a:r>
          </a:p>
          <a:p>
            <a:r>
              <a:rPr lang="en-NZ" sz="1400" dirty="0" smtClean="0"/>
              <a:t>Information for communities</a:t>
            </a:r>
          </a:p>
          <a:p>
            <a:r>
              <a:rPr lang="en-NZ" sz="1400" dirty="0" smtClean="0"/>
              <a:t>Ed sector: crucial in the case of non mainstream to consider implications for teachers, curriculum design, school leadership.</a:t>
            </a:r>
          </a:p>
          <a:p>
            <a:r>
              <a:rPr lang="en-NZ" sz="1400" dirty="0" smtClean="0"/>
              <a:t>Challenges re pedagogy to be considered.</a:t>
            </a:r>
          </a:p>
          <a:p>
            <a:endParaRPr lang="en-NZ" sz="1400" dirty="0" smtClean="0"/>
          </a:p>
        </p:txBody>
      </p:sp>
      <p:sp>
        <p:nvSpPr>
          <p:cNvPr id="4" name="Slide Number Placeholder 3"/>
          <p:cNvSpPr>
            <a:spLocks noGrp="1"/>
          </p:cNvSpPr>
          <p:nvPr>
            <p:ph type="sldNum" sz="quarter" idx="10"/>
          </p:nvPr>
        </p:nvSpPr>
        <p:spPr>
          <a:xfrm>
            <a:off x="3849688" y="9428163"/>
            <a:ext cx="2946400" cy="496887"/>
          </a:xfrm>
          <a:prstGeom prst="rect">
            <a:avLst/>
          </a:prstGeom>
        </p:spPr>
        <p:txBody>
          <a:bodyPr/>
          <a:lstStyle/>
          <a:p>
            <a:fld id="{A12E8B17-EC47-4CEC-BDE4-D651011F94BE}" type="slidenum">
              <a:rPr lang="en-NZ" smtClean="0"/>
              <a:pPr/>
              <a:t>14</a:t>
            </a:fld>
            <a:endParaRPr lang="en-NZ"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8557" y="4675287"/>
            <a:ext cx="4984750" cy="4488732"/>
          </a:xfrm>
        </p:spPr>
        <p:txBody>
          <a:bodyPr>
            <a:normAutofit/>
          </a:bodyPr>
          <a:lstStyle/>
          <a:p>
            <a:r>
              <a:rPr lang="en-NZ" sz="1400" dirty="0" smtClean="0"/>
              <a:t>Back to retention or education.  The evaluation of these programmes lends substance/gives evidence to inform policy decisions about the issues.  Able to learn from the successes of non-mainstream programmes:  Designed for retention and reconsider responsibilities for educating students.  </a:t>
            </a:r>
            <a:endParaRPr lang="en-NZ" sz="1400" dirty="0"/>
          </a:p>
        </p:txBody>
      </p:sp>
      <p:sp>
        <p:nvSpPr>
          <p:cNvPr id="4" name="Slide Number Placeholder 3"/>
          <p:cNvSpPr>
            <a:spLocks noGrp="1"/>
          </p:cNvSpPr>
          <p:nvPr>
            <p:ph type="sldNum" sz="quarter" idx="10"/>
          </p:nvPr>
        </p:nvSpPr>
        <p:spPr>
          <a:xfrm>
            <a:off x="518517" y="4603279"/>
            <a:ext cx="6277571" cy="5321771"/>
          </a:xfrm>
          <a:prstGeom prst="rect">
            <a:avLst/>
          </a:prstGeom>
        </p:spPr>
        <p:txBody>
          <a:bodyPr/>
          <a:lstStyle/>
          <a:p>
            <a:fld id="{A12E8B17-EC47-4CEC-BDE4-D651011F94BE}" type="slidenum">
              <a:rPr lang="en-NZ" smtClean="0"/>
              <a:pPr/>
              <a:t>15</a:t>
            </a:fld>
            <a:endParaRPr lang="en-NZ"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50565" y="4675287"/>
            <a:ext cx="4984750" cy="4488732"/>
          </a:xfrm>
        </p:spPr>
        <p:txBody>
          <a:bodyPr>
            <a:normAutofit/>
          </a:bodyPr>
          <a:lstStyle/>
          <a:p>
            <a:r>
              <a:rPr lang="en-NZ" sz="1400" dirty="0" smtClean="0"/>
              <a:t> </a:t>
            </a:r>
          </a:p>
          <a:p>
            <a:endParaRPr lang="en-NZ" dirty="0"/>
          </a:p>
        </p:txBody>
      </p:sp>
      <p:sp>
        <p:nvSpPr>
          <p:cNvPr id="4" name="Notes Placeholder 2"/>
          <p:cNvSpPr txBox="1">
            <a:spLocks/>
          </p:cNvSpPr>
          <p:nvPr/>
        </p:nvSpPr>
        <p:spPr bwMode="auto">
          <a:xfrm>
            <a:off x="906463" y="4729994"/>
            <a:ext cx="4984750" cy="4488732"/>
          </a:xfrm>
          <a:prstGeom prst="rect">
            <a:avLst/>
          </a:prstGeom>
          <a:noFill/>
          <a:ln w="12700">
            <a:noFill/>
            <a:miter lim="800000"/>
            <a:headEnd/>
            <a:tailEnd/>
          </a:ln>
          <a:effectLst/>
        </p:spPr>
        <p:txBody>
          <a:bodyPr vert="horz" wrap="square" lIns="90551" tIns="44481" rIns="90551" bIns="44481" numCol="1" anchor="t" anchorCtr="0" compatLnSpc="1">
            <a:prstTxWarp prst="textNoShape">
              <a:avLst/>
            </a:prstTxWarp>
            <a:normAutofit/>
          </a:bodyPr>
          <a:lstStyle/>
          <a:p>
            <a:pPr marL="0" marR="0" lvl="0" indent="0" algn="l" defTabSz="762000" rtl="0" eaLnBrk="0" fontAlgn="base" latinLnBrk="0" hangingPunct="0">
              <a:lnSpc>
                <a:spcPct val="100000"/>
              </a:lnSpc>
              <a:spcBef>
                <a:spcPct val="30000"/>
              </a:spcBef>
              <a:spcAft>
                <a:spcPct val="0"/>
              </a:spcAft>
              <a:buClrTx/>
              <a:buSzTx/>
              <a:buFontTx/>
              <a:buNone/>
              <a:tabLst/>
              <a:defRPr/>
            </a:pPr>
            <a:r>
              <a:rPr kumimoji="0" lang="en-NZ"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AE funding increased</a:t>
            </a:r>
            <a:r>
              <a:rPr kumimoji="0" lang="en-NZ" sz="1400" b="0" i="0" u="none" strike="noStrike" kern="1200" cap="none" spc="0" normalizeH="0" noProof="0" dirty="0" smtClean="0">
                <a:ln>
                  <a:noFill/>
                </a:ln>
                <a:solidFill>
                  <a:schemeClr val="tx1"/>
                </a:solidFill>
                <a:effectLst/>
                <a:uLnTx/>
                <a:uFillTx/>
                <a:latin typeface="Times New Roman" pitchFamily="18" charset="0"/>
                <a:ea typeface="+mn-ea"/>
                <a:cs typeface="+mn-cs"/>
              </a:rPr>
              <a:t> by the Minister (big deal with current finances)</a:t>
            </a:r>
          </a:p>
          <a:p>
            <a:pPr marL="0" marR="0" lvl="0" indent="0" algn="l" defTabSz="762000" rtl="0" eaLnBrk="0" fontAlgn="base" latinLnBrk="0" hangingPunct="0">
              <a:lnSpc>
                <a:spcPct val="100000"/>
              </a:lnSpc>
              <a:spcBef>
                <a:spcPct val="30000"/>
              </a:spcBef>
              <a:spcAft>
                <a:spcPct val="0"/>
              </a:spcAft>
              <a:buClrTx/>
              <a:buSzTx/>
              <a:buFontTx/>
              <a:buNone/>
              <a:tabLst/>
              <a:defRPr/>
            </a:pPr>
            <a:r>
              <a:rPr lang="en-NZ" sz="1400" baseline="0" dirty="0" smtClean="0"/>
              <a:t>Funding</a:t>
            </a:r>
            <a:r>
              <a:rPr lang="en-NZ" sz="1400" dirty="0" smtClean="0"/>
              <a:t> for making stronger links with registered teachers (pedagogical leadership)</a:t>
            </a:r>
          </a:p>
          <a:p>
            <a:pPr marL="0" marR="0" lvl="0" indent="0" algn="l" defTabSz="762000" rtl="0" eaLnBrk="0" fontAlgn="base" latinLnBrk="0" hangingPunct="0">
              <a:lnSpc>
                <a:spcPct val="100000"/>
              </a:lnSpc>
              <a:spcBef>
                <a:spcPct val="30000"/>
              </a:spcBef>
              <a:spcAft>
                <a:spcPct val="0"/>
              </a:spcAft>
              <a:buClrTx/>
              <a:buSzTx/>
              <a:buFontTx/>
              <a:buNone/>
              <a:tabLst/>
              <a:defRPr/>
            </a:pPr>
            <a:r>
              <a:rPr kumimoji="0" lang="en-NZ"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AE</a:t>
            </a:r>
            <a:r>
              <a:rPr kumimoji="0" lang="en-NZ" sz="1400" b="0" i="0" u="none" strike="noStrike" kern="1200" cap="none" spc="0" normalizeH="0" noProof="0" dirty="0" smtClean="0">
                <a:ln>
                  <a:noFill/>
                </a:ln>
                <a:solidFill>
                  <a:schemeClr val="tx1"/>
                </a:solidFill>
                <a:effectLst/>
                <a:uLnTx/>
                <a:uFillTx/>
                <a:latin typeface="Times New Roman" pitchFamily="18" charset="0"/>
                <a:ea typeface="+mn-ea"/>
                <a:cs typeface="+mn-cs"/>
              </a:rPr>
              <a:t> is part of the education system now (not a dumping ground)</a:t>
            </a:r>
          </a:p>
          <a:p>
            <a:pPr marL="0" marR="0" lvl="0" indent="0" algn="l" defTabSz="762000" rtl="0" eaLnBrk="0" fontAlgn="base" latinLnBrk="0" hangingPunct="0">
              <a:lnSpc>
                <a:spcPct val="100000"/>
              </a:lnSpc>
              <a:spcBef>
                <a:spcPct val="30000"/>
              </a:spcBef>
              <a:spcAft>
                <a:spcPct val="0"/>
              </a:spcAft>
              <a:buClrTx/>
              <a:buSzTx/>
              <a:buFontTx/>
              <a:buNone/>
              <a:tabLst/>
              <a:defRPr/>
            </a:pPr>
            <a:r>
              <a:rPr lang="en-NZ" sz="1400" baseline="0" dirty="0" smtClean="0"/>
              <a:t>Schools</a:t>
            </a:r>
            <a:r>
              <a:rPr lang="en-NZ" sz="1400" dirty="0" smtClean="0"/>
              <a:t> expected to support students (ERO, 2011 report)</a:t>
            </a:r>
          </a:p>
          <a:p>
            <a:pPr marL="0" marR="0" lvl="0" indent="0" algn="l" defTabSz="762000" rtl="0" eaLnBrk="0" fontAlgn="base" latinLnBrk="0" hangingPunct="0">
              <a:lnSpc>
                <a:spcPct val="100000"/>
              </a:lnSpc>
              <a:spcBef>
                <a:spcPct val="30000"/>
              </a:spcBef>
              <a:spcAft>
                <a:spcPct val="0"/>
              </a:spcAft>
              <a:buClrTx/>
              <a:buSzTx/>
              <a:buFontTx/>
              <a:buNone/>
              <a:tabLst/>
              <a:defRPr/>
            </a:pPr>
            <a:r>
              <a:rPr lang="en-NZ" sz="1400" dirty="0" smtClean="0"/>
              <a:t>Professional development challenge for Ministry to support providers</a:t>
            </a:r>
          </a:p>
          <a:p>
            <a:pPr marL="0" marR="0" lvl="0" indent="0" algn="l" defTabSz="762000" rtl="0" eaLnBrk="0" fontAlgn="base" latinLnBrk="0" hangingPunct="0">
              <a:lnSpc>
                <a:spcPct val="100000"/>
              </a:lnSpc>
              <a:spcBef>
                <a:spcPct val="30000"/>
              </a:spcBef>
              <a:spcAft>
                <a:spcPct val="0"/>
              </a:spcAft>
              <a:buClrTx/>
              <a:buSzTx/>
              <a:buFontTx/>
              <a:buNone/>
              <a:tabLst/>
              <a:defRPr/>
            </a:pPr>
            <a:r>
              <a:rPr lang="en-NZ" sz="1400" dirty="0" smtClean="0"/>
              <a:t>Importance of exit transitions and support for students leaving AE</a:t>
            </a:r>
          </a:p>
          <a:p>
            <a:pPr marL="0" marR="0" lvl="0" indent="0" algn="l" defTabSz="762000" rtl="0" eaLnBrk="0" fontAlgn="base" latinLnBrk="0" hangingPunct="0">
              <a:lnSpc>
                <a:spcPct val="100000"/>
              </a:lnSpc>
              <a:spcBef>
                <a:spcPct val="30000"/>
              </a:spcBef>
              <a:spcAft>
                <a:spcPct val="0"/>
              </a:spcAft>
              <a:buClrTx/>
              <a:buSzTx/>
              <a:buFontTx/>
              <a:buNone/>
              <a:tabLst/>
              <a:defRPr/>
            </a:pPr>
            <a:r>
              <a:rPr lang="en-NZ" sz="1400" dirty="0" smtClean="0"/>
              <a:t>Reports on providers and schools published together</a:t>
            </a:r>
          </a:p>
          <a:p>
            <a:pPr marL="0" marR="0" lvl="0" indent="0" algn="l" defTabSz="762000" rtl="0" eaLnBrk="0" fontAlgn="base" latinLnBrk="0" hangingPunct="0">
              <a:lnSpc>
                <a:spcPct val="100000"/>
              </a:lnSpc>
              <a:spcBef>
                <a:spcPct val="30000"/>
              </a:spcBef>
              <a:spcAft>
                <a:spcPct val="0"/>
              </a:spcAft>
              <a:buClrTx/>
              <a:buSzTx/>
              <a:buFontTx/>
              <a:buNone/>
              <a:tabLst/>
              <a:defRPr/>
            </a:pPr>
            <a:endParaRPr kumimoji="0" lang="en-NZ" sz="14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8557" y="5011091"/>
            <a:ext cx="4984750" cy="4488732"/>
          </a:xfrm>
        </p:spPr>
        <p:txBody>
          <a:bodyPr>
            <a:normAutofit/>
          </a:bodyPr>
          <a:lstStyle/>
          <a:p>
            <a:r>
              <a:rPr lang="en-NZ" dirty="0" smtClean="0"/>
              <a:t>The direction and purpose of ERO supports the notion of influence:</a:t>
            </a:r>
          </a:p>
          <a:p>
            <a:r>
              <a:rPr lang="en-NZ" dirty="0" smtClean="0"/>
              <a:t>The minister can request but ERO also decides about national reviews and has the responsibility for the content of the report.</a:t>
            </a:r>
            <a:endParaRPr lang="en-N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Indicates that some of the theory and approach that had been discussed during this conference underpins the function of the ERO office.  Influence</a:t>
            </a:r>
            <a:r>
              <a:rPr lang="en-NZ" baseline="0" dirty="0" smtClean="0"/>
              <a:t> is recognised as one of the functions so that the independence of ERO is seen as necessary and an advantage in the function of the office.  The role as agreed and described requires ERO to be </a:t>
            </a:r>
            <a:r>
              <a:rPr lang="en-NZ" baseline="0" dirty="0" err="1" smtClean="0"/>
              <a:t>wel</a:t>
            </a:r>
            <a:r>
              <a:rPr lang="en-NZ" baseline="0" dirty="0" smtClean="0"/>
              <a:t> informed and responsive to other agencies but to assure that evaluations are carried out according to our own methodology and code of conduct. </a:t>
            </a:r>
            <a:endParaRPr lang="en-NZ" dirty="0" smtClean="0"/>
          </a:p>
          <a:p>
            <a:endParaRPr lang="en-NZ" dirty="0" smtClean="0"/>
          </a:p>
          <a:p>
            <a:r>
              <a:rPr lang="en-NZ" dirty="0" smtClean="0"/>
              <a:t>Presentation from yesterday outlined the progress in  methodology </a:t>
            </a:r>
            <a:r>
              <a:rPr lang="en-NZ" dirty="0" err="1" smtClean="0"/>
              <a:t>Scriven</a:t>
            </a:r>
            <a:r>
              <a:rPr lang="en-NZ" dirty="0" smtClean="0"/>
              <a:t>, Patton, House as theoretical framework..</a:t>
            </a:r>
          </a:p>
          <a:p>
            <a:r>
              <a:rPr lang="en-NZ" dirty="0" smtClean="0"/>
              <a:t>In this case, looking at the methodology of </a:t>
            </a:r>
            <a:r>
              <a:rPr lang="en-NZ" dirty="0" err="1" smtClean="0"/>
              <a:t>aproach</a:t>
            </a:r>
            <a:r>
              <a:rPr lang="en-NZ" dirty="0" smtClean="0"/>
              <a:t> to evaluating particular programmes.</a:t>
            </a:r>
            <a:endParaRPr lang="en-N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So, this, briefly is the context in which all reviews, including special reviews are carried out.  The</a:t>
            </a:r>
            <a:r>
              <a:rPr lang="en-NZ" baseline="0" dirty="0" smtClean="0"/>
              <a:t> methodology has been promulgated nationally: professional development for review officers and seminars for school leaders.  Reports on evaluations of schools, </a:t>
            </a:r>
            <a:r>
              <a:rPr lang="en-NZ" baseline="0" dirty="0" err="1" smtClean="0"/>
              <a:t>ece</a:t>
            </a:r>
            <a:r>
              <a:rPr lang="en-NZ" baseline="0" dirty="0" smtClean="0"/>
              <a:t> as well as national reports describe the methodological approach.</a:t>
            </a:r>
            <a:endParaRPr lang="en-N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So let us look at specific evaluations that exemplify</a:t>
            </a:r>
            <a:r>
              <a:rPr lang="en-NZ" sz="1400" baseline="0" dirty="0" smtClean="0"/>
              <a:t> ERO’s influence.  </a:t>
            </a:r>
          </a:p>
          <a:p>
            <a:r>
              <a:rPr lang="en-NZ" sz="1400" dirty="0" smtClean="0"/>
              <a:t>In New Zealand education, secondary school education there are a</a:t>
            </a:r>
            <a:r>
              <a:rPr lang="en-NZ" sz="1400" baseline="0" dirty="0" smtClean="0"/>
              <a:t> number</a:t>
            </a:r>
            <a:r>
              <a:rPr lang="en-NZ" sz="1400" dirty="0" smtClean="0"/>
              <a:t> initiatives for</a:t>
            </a:r>
            <a:r>
              <a:rPr lang="en-NZ" sz="1400" baseline="0" dirty="0" smtClean="0"/>
              <a:t> students, that keep them in education, but </a:t>
            </a:r>
            <a:r>
              <a:rPr lang="en-NZ" sz="1400" dirty="0" smtClean="0"/>
              <a:t>outside of mainstream learning. </a:t>
            </a:r>
          </a:p>
          <a:p>
            <a:r>
              <a:rPr lang="en-NZ" sz="1400" dirty="0" smtClean="0"/>
              <a:t>They</a:t>
            </a:r>
            <a:r>
              <a:rPr lang="en-NZ" sz="1400" baseline="0" dirty="0" smtClean="0"/>
              <a:t> have been established, on the whole, in response to recognised needs or problems rather than in a planned or systematic way.  </a:t>
            </a:r>
            <a:endParaRPr lang="en-NZ" sz="1400" dirty="0" smtClean="0"/>
          </a:p>
          <a:p>
            <a:r>
              <a:rPr lang="en-NZ" sz="1400" dirty="0" smtClean="0"/>
              <a:t>This is a source/</a:t>
            </a:r>
            <a:r>
              <a:rPr lang="en-NZ" sz="1400" dirty="0" smtClean="0">
                <a:solidFill>
                  <a:srgbClr val="FF0000"/>
                </a:solidFill>
              </a:rPr>
              <a:t>subject </a:t>
            </a:r>
            <a:r>
              <a:rPr lang="en-NZ" sz="1400" dirty="0" smtClean="0"/>
              <a:t>of educational policy work. </a:t>
            </a:r>
          </a:p>
          <a:p>
            <a:r>
              <a:rPr lang="en-NZ" sz="1400" dirty="0" smtClean="0"/>
              <a:t>The policy </a:t>
            </a:r>
            <a:r>
              <a:rPr lang="en-NZ" sz="1400" dirty="0" smtClean="0">
                <a:solidFill>
                  <a:srgbClr val="FF0000"/>
                </a:solidFill>
              </a:rPr>
              <a:t>problem/intention</a:t>
            </a:r>
            <a:r>
              <a:rPr lang="en-NZ" sz="1400" dirty="0" smtClean="0"/>
              <a:t> is about making sure that all people under 18 are engaged in education/training or employment. </a:t>
            </a:r>
          </a:p>
          <a:p>
            <a:r>
              <a:rPr lang="en-NZ" sz="1400" dirty="0" smtClean="0"/>
              <a:t>Hence Youth </a:t>
            </a:r>
            <a:r>
              <a:rPr lang="en-NZ" sz="1400" dirty="0" smtClean="0">
                <a:solidFill>
                  <a:srgbClr val="FF0000"/>
                </a:solidFill>
              </a:rPr>
              <a:t>Guarantee-fitting all their programmes under the same policy umbrella.</a:t>
            </a:r>
          </a:p>
          <a:p>
            <a:endParaRPr lang="en-NZ" sz="1400" dirty="0" smtClean="0">
              <a:solidFill>
                <a:srgbClr val="FF0000"/>
              </a:solidFill>
            </a:endParaRPr>
          </a:p>
          <a:p>
            <a:r>
              <a:rPr lang="en-NZ" sz="1400" dirty="0" smtClean="0">
                <a:solidFill>
                  <a:srgbClr val="FF0000"/>
                </a:solidFill>
              </a:rPr>
              <a:t>This presentation will focus on Alternative Education as one of  these initiatives as representative of the broader body of  evaluation of programmes outside the </a:t>
            </a:r>
            <a:r>
              <a:rPr lang="en-NZ" sz="1400" dirty="0" err="1" smtClean="0">
                <a:solidFill>
                  <a:srgbClr val="FF0000"/>
                </a:solidFill>
              </a:rPr>
              <a:t>mainstream,undertaken</a:t>
            </a:r>
            <a:r>
              <a:rPr lang="en-NZ" sz="1400" dirty="0" smtClean="0">
                <a:solidFill>
                  <a:srgbClr val="FF0000"/>
                </a:solidFill>
              </a:rPr>
              <a:t> by ERO over the last    years.</a:t>
            </a:r>
          </a:p>
          <a:p>
            <a:r>
              <a:rPr lang="en-NZ" sz="1400" dirty="0" smtClean="0">
                <a:solidFill>
                  <a:srgbClr val="FF0000"/>
                </a:solidFill>
              </a:rPr>
              <a:t>These evaluations sit alongside the usual cycle of school reviews.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3788" y="930275"/>
            <a:ext cx="4625975" cy="3470275"/>
          </a:xfrm>
        </p:spPr>
      </p:sp>
      <p:sp>
        <p:nvSpPr>
          <p:cNvPr id="3" name="Notes Placeholder 2"/>
          <p:cNvSpPr>
            <a:spLocks noGrp="1"/>
          </p:cNvSpPr>
          <p:nvPr>
            <p:ph type="body" idx="1"/>
          </p:nvPr>
        </p:nvSpPr>
        <p:spPr/>
        <p:txBody>
          <a:bodyPr>
            <a:normAutofit/>
          </a:bodyPr>
          <a:lstStyle/>
          <a:p>
            <a:r>
              <a:rPr lang="en-NZ" dirty="0" smtClean="0"/>
              <a:t>Each</a:t>
            </a:r>
            <a:r>
              <a:rPr lang="en-NZ" baseline="0" dirty="0" smtClean="0"/>
              <a:t> of these programmes has been evaluated and reported on by ERO, some more than once.  The next step is a meta-analysis of the findings to recognise the common success factors and challenges of these programmes, and the implications of these findings.</a:t>
            </a:r>
            <a:endParaRPr lang="en-NZ" dirty="0" smtClean="0"/>
          </a:p>
          <a:p>
            <a:r>
              <a:rPr lang="en-NZ" dirty="0" smtClean="0"/>
              <a:t>How commissioned</a:t>
            </a:r>
            <a:endParaRPr lang="en-N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Let’s look at one example in more detail. Alternative Education, since 2002 in NZ education. </a:t>
            </a:r>
          </a:p>
          <a:p>
            <a:r>
              <a:rPr lang="en-NZ" sz="1400" dirty="0" smtClean="0">
                <a:solidFill>
                  <a:srgbClr val="FF0000"/>
                </a:solidFill>
              </a:rPr>
              <a:t>Alienated youth </a:t>
            </a:r>
            <a:r>
              <a:rPr lang="en-NZ" sz="1400" dirty="0" smtClean="0"/>
              <a:t>from 13-15, who are not at school or have been suspended  </a:t>
            </a:r>
            <a:endParaRPr lang="en-NZ" sz="1400" dirty="0" smtClean="0">
              <a:solidFill>
                <a:srgbClr val="FF0000"/>
              </a:solidFill>
            </a:endParaRPr>
          </a:p>
          <a:p>
            <a:r>
              <a:rPr lang="en-NZ" sz="1400" dirty="0" smtClean="0"/>
              <a:t>Seen by some as an add on, a ‘dumping ground’ for kids</a:t>
            </a:r>
          </a:p>
          <a:p>
            <a:r>
              <a:rPr lang="en-NZ" sz="1400" dirty="0" smtClean="0"/>
              <a:t>Schools get funding from the government and typically purchase services from providers</a:t>
            </a:r>
          </a:p>
          <a:p>
            <a:r>
              <a:rPr lang="en-NZ" sz="1400" dirty="0" smtClean="0"/>
              <a:t>Individual managing schools operate as well as clusters of schools.</a:t>
            </a:r>
          </a:p>
          <a:p>
            <a:endParaRPr lang="en-NZ" sz="14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Approximately 3500 students go through Alternative Education each year, around 2% of all students 13.5 to 16. </a:t>
            </a:r>
          </a:p>
          <a:p>
            <a:r>
              <a:rPr lang="en-NZ" sz="1400" dirty="0" smtClean="0"/>
              <a:t>Approximately 40% leave AE to education/employment/training</a:t>
            </a:r>
          </a:p>
          <a:p>
            <a:r>
              <a:rPr lang="en-NZ" sz="1400" dirty="0" smtClean="0"/>
              <a:t>High percentage of students finish with AE and do not exit to positive destinations… depends on the work of schools and AE providers. </a:t>
            </a:r>
          </a:p>
          <a:p>
            <a:r>
              <a:rPr lang="en-NZ" sz="1400" b="1" dirty="0" smtClean="0"/>
              <a:t>Representative of students outside mainstream</a:t>
            </a:r>
          </a:p>
          <a:p>
            <a:endParaRPr lang="en-NZ" sz="14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From evaluation</a:t>
            </a:r>
            <a:endParaRPr lang="en-N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381000"/>
            <a:ext cx="1943100" cy="57150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609600" y="381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6096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5720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81000"/>
            <a:ext cx="77724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609600" y="1752600"/>
            <a:ext cx="7772400" cy="43434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p>
        </p:txBody>
      </p:sp>
      <p:sp>
        <p:nvSpPr>
          <p:cNvPr id="1029" name="Line 5"/>
          <p:cNvSpPr>
            <a:spLocks noChangeShapeType="1"/>
          </p:cNvSpPr>
          <p:nvPr/>
        </p:nvSpPr>
        <p:spPr bwMode="auto">
          <a:xfrm>
            <a:off x="698500" y="6096000"/>
            <a:ext cx="7747000" cy="0"/>
          </a:xfrm>
          <a:prstGeom prst="line">
            <a:avLst/>
          </a:prstGeom>
          <a:noFill/>
          <a:ln w="25400">
            <a:solidFill>
              <a:schemeClr val="tx1"/>
            </a:solidFill>
            <a:round/>
            <a:headEnd/>
            <a:tailEnd/>
          </a:ln>
          <a:effectLst/>
        </p:spPr>
        <p:txBody>
          <a:bodyPr wrap="none" anchor="ctr"/>
          <a:lstStyle/>
          <a:p>
            <a:endParaRPr lang="en-NZ" dirty="0"/>
          </a:p>
        </p:txBody>
      </p:sp>
      <p:pic>
        <p:nvPicPr>
          <p:cNvPr id="1032" name="Picture 8" descr="C:\WINDOWS\DESKTOP\ero_title(1).gif"/>
          <p:cNvPicPr>
            <a:picLocks noChangeAspect="1" noChangeArrowheads="1"/>
          </p:cNvPicPr>
          <p:nvPr/>
        </p:nvPicPr>
        <p:blipFill>
          <a:blip r:embed="rId13" cstate="print"/>
          <a:srcRect/>
          <a:stretch>
            <a:fillRect/>
          </a:stretch>
        </p:blipFill>
        <p:spPr bwMode="auto">
          <a:xfrm>
            <a:off x="4724400" y="6180138"/>
            <a:ext cx="3733800" cy="369887"/>
          </a:xfrm>
          <a:prstGeom prst="rect">
            <a:avLst/>
          </a:prstGeom>
          <a:noFill/>
        </p:spPr>
      </p:pic>
      <p:sp>
        <p:nvSpPr>
          <p:cNvPr id="1035" name="Text Box 11"/>
          <p:cNvSpPr txBox="1">
            <a:spLocks noChangeArrowheads="1"/>
          </p:cNvSpPr>
          <p:nvPr/>
        </p:nvSpPr>
        <p:spPr bwMode="auto">
          <a:xfrm>
            <a:off x="685800" y="6324600"/>
            <a:ext cx="1217000" cy="246221"/>
          </a:xfrm>
          <a:prstGeom prst="rect">
            <a:avLst/>
          </a:prstGeom>
          <a:noFill/>
          <a:ln w="12700">
            <a:noFill/>
            <a:miter lim="800000"/>
            <a:headEnd/>
            <a:tailEnd/>
          </a:ln>
          <a:effectLst/>
        </p:spPr>
        <p:txBody>
          <a:bodyPr wrap="none">
            <a:spAutoFit/>
          </a:bodyPr>
          <a:lstStyle/>
          <a:p>
            <a:pPr algn="l" defTabSz="762000"/>
            <a:r>
              <a:rPr lang="en-AU" sz="1000" dirty="0" smtClean="0">
                <a:latin typeface="Arial" charset="0"/>
              </a:rPr>
              <a:t>AES Sydney 2011</a:t>
            </a:r>
            <a:endParaRPr lang="en-AU" dirty="0"/>
          </a:p>
        </p:txBody>
      </p:sp>
      <p:sp>
        <p:nvSpPr>
          <p:cNvPr id="1038" name="Text Box 14"/>
          <p:cNvSpPr txBox="1">
            <a:spLocks noChangeArrowheads="1"/>
          </p:cNvSpPr>
          <p:nvPr/>
        </p:nvSpPr>
        <p:spPr bwMode="auto">
          <a:xfrm>
            <a:off x="3886200" y="6324600"/>
            <a:ext cx="339725" cy="244475"/>
          </a:xfrm>
          <a:prstGeom prst="rect">
            <a:avLst/>
          </a:prstGeom>
          <a:noFill/>
          <a:ln w="12700">
            <a:noFill/>
            <a:miter lim="800000"/>
            <a:headEnd/>
            <a:tailEnd/>
          </a:ln>
          <a:effectLst/>
        </p:spPr>
        <p:txBody>
          <a:bodyPr wrap="none">
            <a:spAutoFit/>
          </a:bodyPr>
          <a:lstStyle/>
          <a:p>
            <a:pPr algn="l" defTabSz="762000"/>
            <a:fld id="{7AAC0960-D134-421A-9C90-FB57A09F5711}" type="slidenum">
              <a:rPr lang="en-AU" sz="1000">
                <a:latin typeface="Arial" charset="0"/>
              </a:rPr>
              <a:pPr algn="l" defTabSz="762000"/>
              <a:t>‹#›</a:t>
            </a:fld>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62000" rtl="0" eaLnBrk="0" fontAlgn="base" hangingPunct="0">
        <a:spcBef>
          <a:spcPct val="0"/>
        </a:spcBef>
        <a:spcAft>
          <a:spcPct val="0"/>
        </a:spcAft>
        <a:defRPr sz="4000" b="1">
          <a:solidFill>
            <a:schemeClr val="tx2"/>
          </a:solidFill>
          <a:latin typeface="+mj-lt"/>
          <a:ea typeface="+mj-ea"/>
          <a:cs typeface="+mj-cs"/>
        </a:defRPr>
      </a:lvl1pPr>
      <a:lvl2pPr algn="l" defTabSz="762000" rtl="0" eaLnBrk="0" fontAlgn="base" hangingPunct="0">
        <a:spcBef>
          <a:spcPct val="0"/>
        </a:spcBef>
        <a:spcAft>
          <a:spcPct val="0"/>
        </a:spcAft>
        <a:defRPr sz="4000" b="1">
          <a:solidFill>
            <a:schemeClr val="tx2"/>
          </a:solidFill>
          <a:latin typeface="Arial" charset="0"/>
        </a:defRPr>
      </a:lvl2pPr>
      <a:lvl3pPr algn="l" defTabSz="762000" rtl="0" eaLnBrk="0" fontAlgn="base" hangingPunct="0">
        <a:spcBef>
          <a:spcPct val="0"/>
        </a:spcBef>
        <a:spcAft>
          <a:spcPct val="0"/>
        </a:spcAft>
        <a:defRPr sz="4000" b="1">
          <a:solidFill>
            <a:schemeClr val="tx2"/>
          </a:solidFill>
          <a:latin typeface="Arial" charset="0"/>
        </a:defRPr>
      </a:lvl3pPr>
      <a:lvl4pPr algn="l" defTabSz="762000" rtl="0" eaLnBrk="0" fontAlgn="base" hangingPunct="0">
        <a:spcBef>
          <a:spcPct val="0"/>
        </a:spcBef>
        <a:spcAft>
          <a:spcPct val="0"/>
        </a:spcAft>
        <a:defRPr sz="4000" b="1">
          <a:solidFill>
            <a:schemeClr val="tx2"/>
          </a:solidFill>
          <a:latin typeface="Arial" charset="0"/>
        </a:defRPr>
      </a:lvl4pPr>
      <a:lvl5pPr algn="l" defTabSz="762000" rtl="0" eaLnBrk="0" fontAlgn="base" hangingPunct="0">
        <a:spcBef>
          <a:spcPct val="0"/>
        </a:spcBef>
        <a:spcAft>
          <a:spcPct val="0"/>
        </a:spcAft>
        <a:defRPr sz="4000" b="1">
          <a:solidFill>
            <a:schemeClr val="tx2"/>
          </a:solidFill>
          <a:latin typeface="Arial" charset="0"/>
        </a:defRPr>
      </a:lvl5pPr>
      <a:lvl6pPr marL="457200" algn="l" defTabSz="762000" rtl="0" eaLnBrk="0" fontAlgn="base" hangingPunct="0">
        <a:spcBef>
          <a:spcPct val="0"/>
        </a:spcBef>
        <a:spcAft>
          <a:spcPct val="0"/>
        </a:spcAft>
        <a:defRPr sz="4000" b="1">
          <a:solidFill>
            <a:schemeClr val="tx2"/>
          </a:solidFill>
          <a:latin typeface="Arial" charset="0"/>
        </a:defRPr>
      </a:lvl6pPr>
      <a:lvl7pPr marL="914400" algn="l" defTabSz="762000" rtl="0" eaLnBrk="0" fontAlgn="base" hangingPunct="0">
        <a:spcBef>
          <a:spcPct val="0"/>
        </a:spcBef>
        <a:spcAft>
          <a:spcPct val="0"/>
        </a:spcAft>
        <a:defRPr sz="4000" b="1">
          <a:solidFill>
            <a:schemeClr val="tx2"/>
          </a:solidFill>
          <a:latin typeface="Arial" charset="0"/>
        </a:defRPr>
      </a:lvl7pPr>
      <a:lvl8pPr marL="1371600" algn="l" defTabSz="762000" rtl="0" eaLnBrk="0" fontAlgn="base" hangingPunct="0">
        <a:spcBef>
          <a:spcPct val="0"/>
        </a:spcBef>
        <a:spcAft>
          <a:spcPct val="0"/>
        </a:spcAft>
        <a:defRPr sz="4000" b="1">
          <a:solidFill>
            <a:schemeClr val="tx2"/>
          </a:solidFill>
          <a:latin typeface="Arial" charset="0"/>
        </a:defRPr>
      </a:lvl8pPr>
      <a:lvl9pPr marL="1828800" algn="l" defTabSz="762000" rtl="0" eaLnBrk="0" fontAlgn="base" hangingPunct="0">
        <a:spcBef>
          <a:spcPct val="0"/>
        </a:spcBef>
        <a:spcAft>
          <a:spcPct val="0"/>
        </a:spcAft>
        <a:defRPr sz="4000" b="1">
          <a:solidFill>
            <a:schemeClr val="tx2"/>
          </a:solidFill>
          <a:latin typeface="Arial" charset="0"/>
        </a:defRPr>
      </a:lvl9pPr>
    </p:titleStyle>
    <p:bodyStyle>
      <a:lvl1pPr marL="476250" indent="-476250" algn="l" defTabSz="762000" rtl="0" eaLnBrk="0" fontAlgn="base" hangingPunct="0">
        <a:spcBef>
          <a:spcPct val="20000"/>
        </a:spcBef>
        <a:spcAft>
          <a:spcPct val="0"/>
        </a:spcAft>
        <a:buSzPct val="100000"/>
        <a:buFont typeface="Wingdings" pitchFamily="2" charset="2"/>
        <a:buChar char="w"/>
        <a:defRPr sz="3200">
          <a:solidFill>
            <a:schemeClr val="tx1"/>
          </a:solidFill>
          <a:latin typeface="+mn-lt"/>
          <a:ea typeface="+mn-ea"/>
          <a:cs typeface="+mn-cs"/>
        </a:defRPr>
      </a:lvl1pPr>
      <a:lvl2pPr marL="952500" indent="-285750" algn="l" defTabSz="762000" rtl="0" eaLnBrk="0" fontAlgn="base" hangingPunct="0">
        <a:spcBef>
          <a:spcPct val="20000"/>
        </a:spcBef>
        <a:spcAft>
          <a:spcPct val="0"/>
        </a:spcAft>
        <a:buSzPct val="100000"/>
        <a:buChar char="–"/>
        <a:defRPr sz="2800">
          <a:solidFill>
            <a:schemeClr val="tx1"/>
          </a:solidFill>
          <a:latin typeface="+mn-lt"/>
        </a:defRPr>
      </a:lvl2pPr>
      <a:lvl3pPr marL="1371600" indent="-228600" algn="l" defTabSz="762000" rtl="0" eaLnBrk="0" fontAlgn="base" hangingPunct="0">
        <a:spcBef>
          <a:spcPct val="20000"/>
        </a:spcBef>
        <a:spcAft>
          <a:spcPct val="0"/>
        </a:spcAft>
        <a:buSzPct val="100000"/>
        <a:buChar char="•"/>
        <a:defRPr sz="2400">
          <a:solidFill>
            <a:schemeClr val="tx1"/>
          </a:solidFill>
          <a:latin typeface="+mn-lt"/>
        </a:defRPr>
      </a:lvl3pPr>
      <a:lvl4pPr marL="1790700" indent="-228600" algn="l" defTabSz="762000" rtl="0" eaLnBrk="0" fontAlgn="base" hangingPunct="0">
        <a:spcBef>
          <a:spcPct val="20000"/>
        </a:spcBef>
        <a:spcAft>
          <a:spcPct val="0"/>
        </a:spcAft>
        <a:buSzPct val="100000"/>
        <a:buChar char="–"/>
        <a:defRPr sz="2000">
          <a:solidFill>
            <a:schemeClr val="tx1"/>
          </a:solidFill>
          <a:latin typeface="+mn-lt"/>
        </a:defRPr>
      </a:lvl4pPr>
      <a:lvl5pPr marL="2209800" indent="-228600" algn="l" defTabSz="762000" rtl="0" eaLnBrk="0" fontAlgn="base" hangingPunct="0">
        <a:spcBef>
          <a:spcPct val="20000"/>
        </a:spcBef>
        <a:spcAft>
          <a:spcPct val="0"/>
        </a:spcAft>
        <a:buSzPct val="100000"/>
        <a:buChar char="•"/>
        <a:defRPr sz="2000">
          <a:solidFill>
            <a:schemeClr val="tx1"/>
          </a:solidFill>
          <a:latin typeface="+mn-lt"/>
        </a:defRPr>
      </a:lvl5pPr>
      <a:lvl6pPr marL="2667000" indent="-228600" algn="l" defTabSz="762000" rtl="0" eaLnBrk="0" fontAlgn="base" hangingPunct="0">
        <a:spcBef>
          <a:spcPct val="20000"/>
        </a:spcBef>
        <a:spcAft>
          <a:spcPct val="0"/>
        </a:spcAft>
        <a:buSzPct val="100000"/>
        <a:buChar char="•"/>
        <a:defRPr sz="2000">
          <a:solidFill>
            <a:schemeClr val="tx1"/>
          </a:solidFill>
          <a:latin typeface="+mn-lt"/>
        </a:defRPr>
      </a:lvl6pPr>
      <a:lvl7pPr marL="3124200" indent="-228600" algn="l" defTabSz="762000" rtl="0" eaLnBrk="0" fontAlgn="base" hangingPunct="0">
        <a:spcBef>
          <a:spcPct val="20000"/>
        </a:spcBef>
        <a:spcAft>
          <a:spcPct val="0"/>
        </a:spcAft>
        <a:buSzPct val="100000"/>
        <a:buChar char="•"/>
        <a:defRPr sz="2000">
          <a:solidFill>
            <a:schemeClr val="tx1"/>
          </a:solidFill>
          <a:latin typeface="+mn-lt"/>
        </a:defRPr>
      </a:lvl7pPr>
      <a:lvl8pPr marL="3581400" indent="-228600" algn="l" defTabSz="762000" rtl="0" eaLnBrk="0" fontAlgn="base" hangingPunct="0">
        <a:spcBef>
          <a:spcPct val="20000"/>
        </a:spcBef>
        <a:spcAft>
          <a:spcPct val="0"/>
        </a:spcAft>
        <a:buSzPct val="100000"/>
        <a:buChar char="•"/>
        <a:defRPr sz="2000">
          <a:solidFill>
            <a:schemeClr val="tx1"/>
          </a:solidFill>
          <a:latin typeface="+mn-lt"/>
        </a:defRPr>
      </a:lvl8pPr>
      <a:lvl9pPr marL="4038600" indent="-228600" algn="l" defTabSz="762000"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323528" y="548681"/>
            <a:ext cx="8280920" cy="2800767"/>
          </a:xfrm>
          <a:prstGeom prst="rect">
            <a:avLst/>
          </a:prstGeom>
          <a:noFill/>
          <a:ln w="9525">
            <a:noFill/>
            <a:miter lim="800000"/>
            <a:headEnd/>
            <a:tailEnd/>
          </a:ln>
          <a:effectLst/>
        </p:spPr>
        <p:txBody>
          <a:bodyPr wrap="square">
            <a:spAutoFit/>
          </a:bodyPr>
          <a:lstStyle/>
          <a:p>
            <a:pPr>
              <a:lnSpc>
                <a:spcPct val="110000"/>
              </a:lnSpc>
            </a:pPr>
            <a:r>
              <a:rPr lang="en-AU" sz="4000" b="1" dirty="0" smtClean="0">
                <a:latin typeface="Arial" charset="0"/>
              </a:rPr>
              <a:t/>
            </a:r>
            <a:br>
              <a:rPr lang="en-AU" sz="4000" b="1" dirty="0" smtClean="0">
                <a:latin typeface="Arial" charset="0"/>
              </a:rPr>
            </a:br>
            <a:r>
              <a:rPr lang="en-AU" sz="4000" b="1" dirty="0" smtClean="0">
                <a:latin typeface="Arial" charset="0"/>
              </a:rPr>
              <a:t>Education Review Office</a:t>
            </a:r>
          </a:p>
          <a:p>
            <a:pPr>
              <a:lnSpc>
                <a:spcPct val="110000"/>
              </a:lnSpc>
            </a:pPr>
            <a:r>
              <a:rPr lang="en-AU" sz="4000" b="1" dirty="0" smtClean="0">
                <a:latin typeface="Arial" charset="0"/>
              </a:rPr>
              <a:t> </a:t>
            </a:r>
          </a:p>
          <a:p>
            <a:pPr>
              <a:lnSpc>
                <a:spcPct val="110000"/>
              </a:lnSpc>
            </a:pPr>
            <a:r>
              <a:rPr lang="en-AU" sz="4000" b="1" dirty="0" smtClean="0">
                <a:latin typeface="Arial" charset="0"/>
              </a:rPr>
              <a:t>Retention or Education?</a:t>
            </a:r>
          </a:p>
        </p:txBody>
      </p:sp>
      <p:sp>
        <p:nvSpPr>
          <p:cNvPr id="118787" name="Text Box 3"/>
          <p:cNvSpPr txBox="1">
            <a:spLocks noChangeArrowheads="1"/>
          </p:cNvSpPr>
          <p:nvPr/>
        </p:nvSpPr>
        <p:spPr bwMode="auto">
          <a:xfrm>
            <a:off x="467544" y="3645024"/>
            <a:ext cx="8382000" cy="1311275"/>
          </a:xfrm>
          <a:prstGeom prst="rect">
            <a:avLst/>
          </a:prstGeom>
          <a:noFill/>
          <a:ln w="9525">
            <a:noFill/>
            <a:miter lim="800000"/>
            <a:headEnd/>
            <a:tailEnd/>
          </a:ln>
          <a:effectLst/>
        </p:spPr>
        <p:txBody>
          <a:bodyPr>
            <a:spAutoFit/>
          </a:bodyPr>
          <a:lstStyle/>
          <a:p>
            <a:pPr>
              <a:spcBef>
                <a:spcPct val="50000"/>
              </a:spcBef>
            </a:pPr>
            <a:r>
              <a:rPr lang="en-NZ" sz="3200" b="1" dirty="0">
                <a:latin typeface="Arial" charset="0"/>
              </a:rPr>
              <a:t>Ko te Tamaiti te </a:t>
            </a:r>
            <a:r>
              <a:rPr lang="en-NZ" sz="3200" b="1" dirty="0" smtClean="0">
                <a:latin typeface="Arial" charset="0"/>
              </a:rPr>
              <a:t>Pūtake </a:t>
            </a:r>
            <a:r>
              <a:rPr lang="en-NZ" sz="3200" b="1" dirty="0">
                <a:latin typeface="Arial" charset="0"/>
              </a:rPr>
              <a:t>o te Kaupapa</a:t>
            </a:r>
          </a:p>
          <a:p>
            <a:pPr>
              <a:spcBef>
                <a:spcPct val="50000"/>
              </a:spcBef>
            </a:pPr>
            <a:r>
              <a:rPr lang="en-NZ" sz="3200" b="1" dirty="0">
                <a:latin typeface="Arial" charset="0"/>
              </a:rPr>
              <a:t>The Child the Heart of the Matter</a:t>
            </a:r>
            <a:endParaRPr lang="en-AU" sz="3200" b="1" dirty="0">
              <a:latin typeface="Arial" charset="0"/>
            </a:endParaRPr>
          </a:p>
        </p:txBody>
      </p:sp>
      <p:sp>
        <p:nvSpPr>
          <p:cNvPr id="4" name="TextBox 3"/>
          <p:cNvSpPr txBox="1"/>
          <p:nvPr/>
        </p:nvSpPr>
        <p:spPr>
          <a:xfrm>
            <a:off x="2843808" y="5301208"/>
            <a:ext cx="4104456" cy="369332"/>
          </a:xfrm>
          <a:prstGeom prst="rect">
            <a:avLst/>
          </a:prstGeom>
          <a:noFill/>
        </p:spPr>
        <p:txBody>
          <a:bodyPr wrap="square" rtlCol="0">
            <a:spAutoFit/>
          </a:bodyPr>
          <a:lstStyle/>
          <a:p>
            <a:r>
              <a:rPr lang="en-NZ" sz="1800" dirty="0" smtClean="0"/>
              <a:t>Elizabeth Welch and Kim Hughes</a:t>
            </a:r>
            <a:endParaRPr lang="en-NZ" sz="1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Factors….</a:t>
            </a:r>
            <a:endParaRPr lang="en-NZ" dirty="0"/>
          </a:p>
        </p:txBody>
      </p:sp>
      <p:sp>
        <p:nvSpPr>
          <p:cNvPr id="3" name="Content Placeholder 2"/>
          <p:cNvSpPr>
            <a:spLocks noGrp="1"/>
          </p:cNvSpPr>
          <p:nvPr>
            <p:ph idx="1"/>
          </p:nvPr>
        </p:nvSpPr>
        <p:spPr/>
        <p:txBody>
          <a:bodyPr/>
          <a:lstStyle/>
          <a:p>
            <a:pPr lvl="0"/>
            <a:r>
              <a:rPr lang="en-NZ" dirty="0" smtClean="0"/>
              <a:t>Ability to address the wide range of social and educational needs of students</a:t>
            </a:r>
          </a:p>
          <a:p>
            <a:pPr lvl="0"/>
            <a:r>
              <a:rPr lang="en-NZ" dirty="0" smtClean="0"/>
              <a:t>The leadership and teamwork of providers</a:t>
            </a:r>
          </a:p>
          <a:p>
            <a:pPr lvl="0"/>
            <a:r>
              <a:rPr lang="en-NZ" dirty="0" smtClean="0"/>
              <a:t>The relationships with schools</a:t>
            </a:r>
          </a:p>
          <a:p>
            <a:pPr lvl="0"/>
            <a:r>
              <a:rPr lang="en-NZ" dirty="0" smtClean="0"/>
              <a:t>The relationships with whānau/families</a:t>
            </a:r>
            <a:endParaRPr lang="en-N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NZ" altLang="ko-KR" dirty="0" smtClean="0"/>
              <a:t>Two AE reports</a:t>
            </a:r>
            <a:endParaRPr lang="en-AU" dirty="0" smtClean="0"/>
          </a:p>
        </p:txBody>
      </p:sp>
      <p:sp>
        <p:nvSpPr>
          <p:cNvPr id="5123" name="Rectangle 3"/>
          <p:cNvSpPr>
            <a:spLocks noGrp="1" noChangeArrowheads="1"/>
          </p:cNvSpPr>
          <p:nvPr>
            <p:ph type="body" idx="1"/>
          </p:nvPr>
        </p:nvSpPr>
        <p:spPr/>
        <p:txBody>
          <a:bodyPr/>
          <a:lstStyle/>
          <a:p>
            <a:r>
              <a:rPr lang="en-NZ" sz="3000" dirty="0" smtClean="0">
                <a:latin typeface="+mj-lt"/>
              </a:rPr>
              <a:t>Good practice in the provision of Alternative Education (2010)</a:t>
            </a:r>
          </a:p>
          <a:p>
            <a:pPr lvl="1" indent="-415925"/>
            <a:r>
              <a:rPr lang="en-NZ" sz="3000" dirty="0" smtClean="0">
                <a:latin typeface="+mj-lt"/>
              </a:rPr>
              <a:t> Focus on AE providers</a:t>
            </a:r>
          </a:p>
          <a:p>
            <a:pPr lvl="1"/>
            <a:endParaRPr lang="en-NZ" sz="3000" dirty="0" smtClean="0">
              <a:latin typeface="+mj-lt"/>
            </a:endParaRPr>
          </a:p>
          <a:p>
            <a:r>
              <a:rPr lang="en-NZ" sz="3000" dirty="0" smtClean="0">
                <a:latin typeface="+mj-lt"/>
              </a:rPr>
              <a:t>Secondary schools and Alternative Education (2011)</a:t>
            </a:r>
          </a:p>
          <a:p>
            <a:pPr lvl="1" indent="-415925"/>
            <a:r>
              <a:rPr lang="en-NZ" sz="3000" dirty="0" smtClean="0">
                <a:latin typeface="+mj-lt"/>
              </a:rPr>
              <a:t> Focus on schools support for students in AE</a:t>
            </a:r>
            <a:r>
              <a:rPr lang="en-NZ" sz="2400" b="1" dirty="0" smtClean="0">
                <a:latin typeface="+mj-lt"/>
              </a:rPr>
              <a:t/>
            </a:r>
            <a:br>
              <a:rPr lang="en-NZ" sz="2400" b="1" dirty="0" smtClean="0">
                <a:latin typeface="+mj-lt"/>
              </a:rPr>
            </a:br>
            <a:endParaRPr lang="en-NZ" sz="2400" b="1" dirty="0" smtClean="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81000"/>
            <a:ext cx="7698432" cy="1143000"/>
          </a:xfrm>
        </p:spPr>
        <p:txBody>
          <a:bodyPr/>
          <a:lstStyle/>
          <a:p>
            <a:r>
              <a:rPr lang="en-AU" dirty="0" smtClean="0"/>
              <a:t>Critical success </a:t>
            </a:r>
            <a:r>
              <a:rPr lang="en-AU" dirty="0" smtClean="0"/>
              <a:t>factors-review </a:t>
            </a:r>
            <a:endParaRPr lang="en-NZ" dirty="0"/>
          </a:p>
        </p:txBody>
      </p:sp>
      <p:sp>
        <p:nvSpPr>
          <p:cNvPr id="3" name="Content Placeholder 2"/>
          <p:cNvSpPr>
            <a:spLocks noGrp="1"/>
          </p:cNvSpPr>
          <p:nvPr>
            <p:ph idx="1"/>
          </p:nvPr>
        </p:nvSpPr>
        <p:spPr>
          <a:xfrm>
            <a:off x="755576" y="1700808"/>
            <a:ext cx="7772400" cy="4343400"/>
          </a:xfrm>
        </p:spPr>
        <p:txBody>
          <a:bodyPr/>
          <a:lstStyle/>
          <a:p>
            <a:r>
              <a:rPr lang="en-NZ" dirty="0" smtClean="0"/>
              <a:t>Teams of reviewers chosen for skills and/or experience in area of review</a:t>
            </a:r>
          </a:p>
          <a:p>
            <a:r>
              <a:rPr lang="en-NZ" dirty="0" smtClean="0"/>
              <a:t>Terms of reference/scoping and framework for evaluation</a:t>
            </a:r>
          </a:p>
          <a:p>
            <a:r>
              <a:rPr lang="en-NZ" dirty="0" smtClean="0"/>
              <a:t>Participatory, responsive</a:t>
            </a:r>
          </a:p>
          <a:p>
            <a:r>
              <a:rPr lang="en-NZ" dirty="0" smtClean="0"/>
              <a:t>Prepared to test/challenge assumptions and preconceptions</a:t>
            </a:r>
          </a:p>
          <a:p>
            <a:r>
              <a:rPr lang="en-NZ" dirty="0" smtClean="0"/>
              <a:t>Reviewers ‘synthesise’/test findings</a:t>
            </a:r>
          </a:p>
          <a:p>
            <a:endParaRPr lang="en-NZ" dirty="0" smtClean="0"/>
          </a:p>
          <a:p>
            <a:pPr>
              <a:buNone/>
            </a:pPr>
            <a:endParaRPr lang="en-N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611560" y="1700808"/>
            <a:ext cx="7772400" cy="4199384"/>
          </a:xfrm>
        </p:spPr>
        <p:txBody>
          <a:bodyPr/>
          <a:lstStyle/>
          <a:p>
            <a:pPr lvl="0">
              <a:defRPr/>
            </a:pPr>
            <a:r>
              <a:rPr lang="en-NZ" dirty="0" smtClean="0"/>
              <a:t>Most of the programmes received additional funding from the Govt.</a:t>
            </a:r>
          </a:p>
          <a:p>
            <a:pPr lvl="0">
              <a:defRPr/>
            </a:pPr>
            <a:r>
              <a:rPr lang="en-NZ" dirty="0" smtClean="0"/>
              <a:t>AE funding for pedagogical leadership</a:t>
            </a:r>
          </a:p>
          <a:p>
            <a:pPr lvl="0">
              <a:defRPr/>
            </a:pPr>
            <a:r>
              <a:rPr lang="en-NZ" dirty="0" smtClean="0"/>
              <a:t>AE pedagogy became a focus for additional professional development and school involvement</a:t>
            </a:r>
          </a:p>
          <a:p>
            <a:pPr lvl="0">
              <a:defRPr/>
            </a:pPr>
            <a:r>
              <a:rPr lang="en-NZ" dirty="0" smtClean="0"/>
              <a:t>AE moving towards part of mainstream</a:t>
            </a:r>
          </a:p>
          <a:p>
            <a:pPr lvl="0">
              <a:defRPr/>
            </a:pPr>
            <a:r>
              <a:rPr lang="en-NZ" dirty="0" smtClean="0"/>
              <a:t>Joint AE report release by ERO </a:t>
            </a:r>
          </a:p>
        </p:txBody>
      </p:sp>
      <p:sp>
        <p:nvSpPr>
          <p:cNvPr id="4" name="Title 3"/>
          <p:cNvSpPr>
            <a:spLocks noGrp="1"/>
          </p:cNvSpPr>
          <p:nvPr>
            <p:ph type="title"/>
          </p:nvPr>
        </p:nvSpPr>
        <p:spPr>
          <a:xfrm>
            <a:off x="611560" y="332656"/>
            <a:ext cx="7772400" cy="1143000"/>
          </a:xfrm>
        </p:spPr>
        <p:txBody>
          <a:bodyPr/>
          <a:lstStyle/>
          <a:p>
            <a:r>
              <a:rPr lang="en-AU" dirty="0" smtClean="0"/>
              <a:t>What happened next-after findings and recommendations</a:t>
            </a:r>
            <a:endParaRPr lang="en-N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648072"/>
          </a:xfrm>
        </p:spPr>
        <p:txBody>
          <a:bodyPr/>
          <a:lstStyle/>
          <a:p>
            <a:r>
              <a:rPr lang="en-NZ" dirty="0" smtClean="0"/>
              <a:t>Spheres of Influence</a:t>
            </a:r>
            <a:endParaRPr lang="en-NZ" dirty="0"/>
          </a:p>
        </p:txBody>
      </p:sp>
      <p:sp>
        <p:nvSpPr>
          <p:cNvPr id="3" name="Content Placeholder 2"/>
          <p:cNvSpPr>
            <a:spLocks noGrp="1"/>
          </p:cNvSpPr>
          <p:nvPr>
            <p:ph idx="1"/>
          </p:nvPr>
        </p:nvSpPr>
        <p:spPr>
          <a:xfrm>
            <a:off x="609600" y="1196752"/>
            <a:ext cx="7772400" cy="4899248"/>
          </a:xfrm>
        </p:spPr>
        <p:txBody>
          <a:bodyPr/>
          <a:lstStyle/>
          <a:p>
            <a:pPr lvl="0">
              <a:buNone/>
            </a:pPr>
            <a:endParaRPr lang="en-NZ" dirty="0" smtClean="0"/>
          </a:p>
          <a:p>
            <a:pPr lvl="0">
              <a:buNone/>
            </a:pPr>
            <a:endParaRPr lang="en-NZ" dirty="0" smtClean="0"/>
          </a:p>
          <a:p>
            <a:pPr lvl="0">
              <a:buNone/>
            </a:pPr>
            <a:endParaRPr lang="en-NZ" dirty="0" smtClean="0"/>
          </a:p>
        </p:txBody>
      </p:sp>
      <p:sp>
        <p:nvSpPr>
          <p:cNvPr id="4" name="Oval 3"/>
          <p:cNvSpPr/>
          <p:nvPr/>
        </p:nvSpPr>
        <p:spPr bwMode="auto">
          <a:xfrm>
            <a:off x="2555776" y="2492896"/>
            <a:ext cx="4032448" cy="1152128"/>
          </a:xfrm>
          <a:prstGeom prst="ellipse">
            <a:avLst/>
          </a:prstGeom>
          <a:solidFill>
            <a:srgbClr val="CFD2F5"/>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pPr>
            <a:r>
              <a:rPr lang="en-NZ" sz="4400" b="1" dirty="0" smtClean="0"/>
              <a:t>Evaluation</a:t>
            </a:r>
          </a:p>
        </p:txBody>
      </p:sp>
      <p:sp>
        <p:nvSpPr>
          <p:cNvPr id="5" name="Oval 4"/>
          <p:cNvSpPr/>
          <p:nvPr/>
        </p:nvSpPr>
        <p:spPr bwMode="auto">
          <a:xfrm>
            <a:off x="251520" y="1268760"/>
            <a:ext cx="2880320" cy="1152128"/>
          </a:xfrm>
          <a:prstGeom prst="ellipse">
            <a:avLst/>
          </a:prstGeom>
          <a:solidFill>
            <a:srgbClr val="CFD2F5"/>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buNone/>
            </a:pPr>
            <a:r>
              <a:rPr lang="en-NZ" dirty="0" smtClean="0"/>
              <a:t>Ministry of Education</a:t>
            </a:r>
          </a:p>
        </p:txBody>
      </p:sp>
      <p:sp>
        <p:nvSpPr>
          <p:cNvPr id="7" name="Oval 6"/>
          <p:cNvSpPr/>
          <p:nvPr/>
        </p:nvSpPr>
        <p:spPr bwMode="auto">
          <a:xfrm>
            <a:off x="5868144" y="1052736"/>
            <a:ext cx="2880320" cy="1440160"/>
          </a:xfrm>
          <a:prstGeom prst="ellipse">
            <a:avLst/>
          </a:prstGeom>
          <a:solidFill>
            <a:srgbClr val="CFD2F5"/>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buNone/>
            </a:pPr>
            <a:r>
              <a:rPr lang="en-NZ" dirty="0" smtClean="0"/>
              <a:t>Other Government Agencies</a:t>
            </a:r>
          </a:p>
        </p:txBody>
      </p:sp>
      <p:sp>
        <p:nvSpPr>
          <p:cNvPr id="8" name="Oval 7"/>
          <p:cNvSpPr/>
          <p:nvPr/>
        </p:nvSpPr>
        <p:spPr bwMode="auto">
          <a:xfrm>
            <a:off x="251520" y="3573016"/>
            <a:ext cx="2880320" cy="1368152"/>
          </a:xfrm>
          <a:prstGeom prst="ellipse">
            <a:avLst/>
          </a:prstGeom>
          <a:solidFill>
            <a:srgbClr val="CFD2F5"/>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buNone/>
            </a:pPr>
            <a:r>
              <a:rPr lang="en-NZ" dirty="0" smtClean="0"/>
              <a:t>Education Sector</a:t>
            </a:r>
          </a:p>
        </p:txBody>
      </p:sp>
      <p:sp>
        <p:nvSpPr>
          <p:cNvPr id="9" name="Oval 8"/>
          <p:cNvSpPr/>
          <p:nvPr/>
        </p:nvSpPr>
        <p:spPr bwMode="auto">
          <a:xfrm>
            <a:off x="2915816" y="4581128"/>
            <a:ext cx="2880320" cy="1080120"/>
          </a:xfrm>
          <a:prstGeom prst="ellipse">
            <a:avLst/>
          </a:prstGeom>
          <a:solidFill>
            <a:srgbClr val="CFD2F5"/>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buNone/>
            </a:pPr>
            <a:r>
              <a:rPr lang="en-NZ" dirty="0" smtClean="0"/>
              <a:t>Communities</a:t>
            </a:r>
          </a:p>
        </p:txBody>
      </p:sp>
      <p:sp>
        <p:nvSpPr>
          <p:cNvPr id="10" name="Oval 9"/>
          <p:cNvSpPr/>
          <p:nvPr/>
        </p:nvSpPr>
        <p:spPr bwMode="auto">
          <a:xfrm>
            <a:off x="5292080" y="3717032"/>
            <a:ext cx="3672408" cy="1080120"/>
          </a:xfrm>
          <a:prstGeom prst="ellipse">
            <a:avLst/>
          </a:prstGeom>
          <a:solidFill>
            <a:srgbClr val="CFD2F5"/>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buNone/>
            </a:pPr>
            <a:r>
              <a:rPr lang="en-NZ" dirty="0" smtClean="0"/>
              <a:t>Employers/industry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772400" cy="1143000"/>
          </a:xfrm>
        </p:spPr>
        <p:txBody>
          <a:bodyPr/>
          <a:lstStyle/>
          <a:p>
            <a:r>
              <a:rPr lang="en-NZ" dirty="0" smtClean="0"/>
              <a:t>…Influence</a:t>
            </a:r>
            <a:endParaRPr lang="en-NZ" dirty="0"/>
          </a:p>
        </p:txBody>
      </p:sp>
      <p:sp>
        <p:nvSpPr>
          <p:cNvPr id="3" name="Content Placeholder 2"/>
          <p:cNvSpPr>
            <a:spLocks noGrp="1"/>
          </p:cNvSpPr>
          <p:nvPr>
            <p:ph idx="1"/>
          </p:nvPr>
        </p:nvSpPr>
        <p:spPr>
          <a:xfrm>
            <a:off x="609600" y="1052736"/>
            <a:ext cx="7772400" cy="5043264"/>
          </a:xfrm>
        </p:spPr>
        <p:txBody>
          <a:bodyPr/>
          <a:lstStyle/>
          <a:p>
            <a:pPr marL="0" indent="0">
              <a:buNone/>
              <a:defRPr/>
            </a:pPr>
            <a:r>
              <a:rPr lang="en-NZ" sz="3000" dirty="0" smtClean="0">
                <a:latin typeface="+mj-lt"/>
              </a:rPr>
              <a:t>ERO’s work has influenced not just AE policy and operations</a:t>
            </a:r>
            <a:br>
              <a:rPr lang="en-NZ" sz="3000" dirty="0" smtClean="0">
                <a:latin typeface="+mj-lt"/>
              </a:rPr>
            </a:br>
            <a:endParaRPr lang="en-NZ" sz="3000" dirty="0" smtClean="0">
              <a:latin typeface="+mj-lt"/>
            </a:endParaRPr>
          </a:p>
          <a:p>
            <a:pPr lvl="0">
              <a:defRPr/>
            </a:pPr>
            <a:r>
              <a:rPr lang="en-NZ" sz="3000" dirty="0" smtClean="0">
                <a:latin typeface="+mj-lt"/>
              </a:rPr>
              <a:t>Youth Guarantee policy and other evaluations too</a:t>
            </a:r>
          </a:p>
          <a:p>
            <a:pPr lvl="0">
              <a:defRPr/>
            </a:pPr>
            <a:r>
              <a:rPr lang="en-NZ" sz="3000" dirty="0" smtClean="0">
                <a:latin typeface="+mj-lt"/>
              </a:rPr>
              <a:t>Recognised the need for a diverse system to engage diverse learners</a:t>
            </a:r>
          </a:p>
          <a:p>
            <a:pPr lvl="0">
              <a:defRPr/>
            </a:pPr>
            <a:r>
              <a:rPr lang="en-NZ" sz="3000" dirty="0" smtClean="0">
                <a:latin typeface="+mj-lt"/>
              </a:rPr>
              <a:t>See this with Teen Parent Units, Service Academies and Trades Academies</a:t>
            </a:r>
          </a:p>
          <a:p>
            <a:pPr lvl="0">
              <a:defRPr/>
            </a:pPr>
            <a:endParaRPr lang="en-NZ" dirty="0" smtClean="0"/>
          </a:p>
          <a:p>
            <a:pPr lvl="0">
              <a:defRPr/>
            </a:pPr>
            <a:endParaRPr lang="en-NZ" dirty="0" smtClean="0"/>
          </a:p>
          <a:p>
            <a:endParaRPr lang="en-N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772400" cy="936104"/>
          </a:xfrm>
        </p:spPr>
        <p:txBody>
          <a:bodyPr/>
          <a:lstStyle/>
          <a:p>
            <a:r>
              <a:rPr lang="en-NZ" dirty="0" smtClean="0"/>
              <a:t>Youth Guarantee</a:t>
            </a:r>
            <a:endParaRPr lang="en-NZ" dirty="0"/>
          </a:p>
        </p:txBody>
      </p:sp>
      <p:sp>
        <p:nvSpPr>
          <p:cNvPr id="4" name="Content Placeholder 2"/>
          <p:cNvSpPr txBox="1">
            <a:spLocks/>
          </p:cNvSpPr>
          <p:nvPr/>
        </p:nvSpPr>
        <p:spPr bwMode="auto">
          <a:xfrm>
            <a:off x="755576" y="1124744"/>
            <a:ext cx="7772400" cy="475252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marL="476250" marR="0" lvl="0" indent="-476250" algn="l" defTabSz="762000" rtl="0" eaLnBrk="0" fontAlgn="base" latinLnBrk="0" hangingPunct="0">
              <a:lnSpc>
                <a:spcPct val="100000"/>
              </a:lnSpc>
              <a:spcBef>
                <a:spcPct val="20000"/>
              </a:spcBef>
              <a:spcAft>
                <a:spcPct val="0"/>
              </a:spcAft>
              <a:buClrTx/>
              <a:buSzPct val="100000"/>
              <a:buFont typeface="Wingdings" pitchFamily="2" charset="2"/>
              <a:buChar char="w"/>
              <a:tabLst/>
              <a:defRPr/>
            </a:pPr>
            <a:endParaRPr kumimoji="0" lang="en-NZ" sz="3200" b="0" i="0" u="none" strike="noStrike" kern="0" cap="none" spc="0" normalizeH="0" baseline="0" noProof="0" dirty="0" smtClean="0">
              <a:ln>
                <a:noFill/>
              </a:ln>
              <a:solidFill>
                <a:schemeClr val="tx1"/>
              </a:solidFill>
              <a:effectLst/>
              <a:uLnTx/>
              <a:uFillTx/>
              <a:latin typeface="+mj-lt"/>
              <a:ea typeface="+mn-ea"/>
              <a:cs typeface="+mn-cs"/>
            </a:endParaRPr>
          </a:p>
          <a:p>
            <a:pPr algn="l"/>
            <a:r>
              <a:rPr lang="en-NZ" sz="2800" dirty="0" smtClean="0">
                <a:latin typeface="+mj-lt"/>
              </a:rPr>
              <a:t>The Youth Guarantee aims to increase the achievement and progression of young people in education. It will also help spread best practice models throughout the education sector. </a:t>
            </a:r>
          </a:p>
          <a:p>
            <a:pPr algn="l"/>
            <a:endParaRPr lang="en-NZ" sz="2800" dirty="0" smtClean="0">
              <a:latin typeface="+mj-lt"/>
            </a:endParaRPr>
          </a:p>
          <a:p>
            <a:pPr algn="l"/>
            <a:r>
              <a:rPr lang="en-NZ" sz="2800" dirty="0" smtClean="0">
                <a:latin typeface="+mj-lt"/>
              </a:rPr>
              <a:t>The Youth Guarantee encourages different parts of the education sector and industries to work together in innovative ways to meet the needs of students.</a:t>
            </a:r>
          </a:p>
          <a:p>
            <a:r>
              <a:rPr lang="en-NZ" sz="3200" dirty="0" smtClean="0"/>
              <a:t> </a:t>
            </a:r>
            <a:endParaRPr kumimoji="0" lang="en-NZ"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539552" y="397696"/>
            <a:ext cx="792088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3600" b="1" i="0" u="none" strike="noStrike" cap="none" normalizeH="0" baseline="0" dirty="0" smtClean="0">
                <a:ln>
                  <a:noFill/>
                </a:ln>
                <a:solidFill>
                  <a:schemeClr val="tx1"/>
                </a:solidFill>
                <a:effectLst/>
                <a:latin typeface="+mj-lt"/>
                <a:ea typeface="Times New Roman" pitchFamily="18" charset="0"/>
                <a:cs typeface="Times New Roman" pitchFamily="18" charset="0"/>
              </a:rPr>
              <a:t>References: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NZ" sz="3600" b="0" i="0" u="none" strike="noStrike" cap="none" normalizeH="0" baseline="0" dirty="0" smtClean="0">
                <a:ln>
                  <a:noFill/>
                </a:ln>
                <a:solidFill>
                  <a:schemeClr val="tx1"/>
                </a:solidFill>
                <a:effectLst/>
                <a:latin typeface="+mj-lt"/>
                <a:cs typeface="Arial" pitchFamily="34" charset="0"/>
              </a:rPr>
              <a:t/>
            </a:r>
            <a:br>
              <a:rPr kumimoji="0" lang="en-NZ" sz="3600" b="0" i="0" u="none" strike="noStrike" cap="none" normalizeH="0" baseline="0" dirty="0" smtClean="0">
                <a:ln>
                  <a:noFill/>
                </a:ln>
                <a:solidFill>
                  <a:schemeClr val="tx1"/>
                </a:solidFill>
                <a:effectLst/>
                <a:latin typeface="+mj-lt"/>
                <a:cs typeface="Arial" pitchFamily="34" charset="0"/>
              </a:rPr>
            </a:br>
            <a:r>
              <a:rPr kumimoji="0" lang="en-NZ" sz="3600" b="0" i="0" u="none" strike="noStrike" cap="none" normalizeH="0" baseline="0" dirty="0" smtClean="0">
                <a:ln>
                  <a:noFill/>
                </a:ln>
                <a:solidFill>
                  <a:schemeClr val="tx1"/>
                </a:solidFill>
                <a:effectLst/>
                <a:latin typeface="+mj-lt"/>
                <a:cs typeface="Arial" pitchFamily="34" charset="0"/>
              </a:rPr>
              <a:t>www.ero.govt.nz</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3600" i="1"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sz="3600" i="1" u="none" strike="noStrike" cap="none" normalizeH="0" baseline="0" dirty="0" smtClean="0">
                <a:ln>
                  <a:noFill/>
                </a:ln>
                <a:solidFill>
                  <a:schemeClr val="tx1"/>
                </a:solidFill>
                <a:effectLst/>
                <a:latin typeface="+mj-lt"/>
                <a:ea typeface="Times New Roman" pitchFamily="18" charset="0"/>
                <a:cs typeface="Times New Roman" pitchFamily="18" charset="0"/>
              </a:rPr>
              <a:t>Statement of Intent 2011,  Education Review Office  NZ Govt Wellington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36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sz="3600" i="1" u="none" strike="noStrike" cap="none" normalizeH="0" baseline="0" dirty="0" smtClean="0">
                <a:ln>
                  <a:noFill/>
                </a:ln>
                <a:solidFill>
                  <a:schemeClr val="tx1"/>
                </a:solidFill>
                <a:effectLst/>
                <a:latin typeface="+mj-lt"/>
                <a:ea typeface="Times New Roman" pitchFamily="18" charset="0"/>
                <a:cs typeface="Times New Roman" pitchFamily="18" charset="0"/>
              </a:rPr>
              <a:t>Framework for School Reviews, Education Review Office  2011 NZ Govt Wellington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3568" y="-1259895"/>
            <a:ext cx="8064896" cy="98796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NZ" b="1" i="1"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26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2600" b="0"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NZ" sz="4000" b="1" i="0" u="none" strike="noStrike" cap="none" normalizeH="0" baseline="0" dirty="0" smtClean="0">
                <a:ln>
                  <a:noFill/>
                </a:ln>
                <a:solidFill>
                  <a:schemeClr val="tx1"/>
                </a:solidFill>
                <a:effectLst/>
                <a:latin typeface="+mj-lt"/>
                <a:ea typeface="Calibri" pitchFamily="34" charset="0"/>
                <a:cs typeface="Times New Roman" pitchFamily="18" charset="0"/>
              </a:rPr>
              <a:t/>
            </a:r>
            <a:br>
              <a:rPr kumimoji="0" lang="en-NZ" sz="4000" b="1" i="0" u="none" strike="noStrike" cap="none" normalizeH="0" baseline="0" dirty="0" smtClean="0">
                <a:ln>
                  <a:noFill/>
                </a:ln>
                <a:solidFill>
                  <a:schemeClr val="tx1"/>
                </a:solidFill>
                <a:effectLst/>
                <a:latin typeface="+mj-lt"/>
                <a:ea typeface="Calibri" pitchFamily="34" charset="0"/>
                <a:cs typeface="Times New Roman" pitchFamily="18" charset="0"/>
              </a:rPr>
            </a:br>
            <a:r>
              <a:rPr kumimoji="0" lang="en-NZ" sz="4000" b="1" i="0" u="none" strike="noStrike" cap="none" normalizeH="0" baseline="0" dirty="0" smtClean="0">
                <a:ln>
                  <a:noFill/>
                </a:ln>
                <a:solidFill>
                  <a:schemeClr val="tx1"/>
                </a:solidFill>
                <a:effectLst/>
                <a:latin typeface="+mj-lt"/>
                <a:ea typeface="Calibri" pitchFamily="34" charset="0"/>
                <a:cs typeface="Times New Roman" pitchFamily="18" charset="0"/>
              </a:rPr>
              <a:t>ERO’s Purpose and Function</a:t>
            </a:r>
          </a:p>
          <a:p>
            <a:pPr marL="0" marR="0" lvl="0" indent="0" algn="l" defTabSz="914400" rtl="0" eaLnBrk="0" fontAlgn="base" latinLnBrk="0" hangingPunct="0">
              <a:lnSpc>
                <a:spcPct val="100000"/>
              </a:lnSpc>
              <a:spcBef>
                <a:spcPct val="0"/>
              </a:spcBef>
              <a:spcAft>
                <a:spcPct val="0"/>
              </a:spcAft>
              <a:buClrTx/>
              <a:buSzTx/>
              <a:tabLst/>
            </a:pPr>
            <a:endParaRPr lang="en-NZ" sz="3200" dirty="0" smtClean="0">
              <a:latin typeface="+mj-l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Pct val="90000"/>
              <a:buFont typeface="Wingdings" pitchFamily="2" charset="2"/>
              <a:buChar char="§"/>
              <a:tabLst>
                <a:tab pos="441325" algn="l"/>
              </a:tabLst>
            </a:pPr>
            <a:r>
              <a:rPr kumimoji="0" lang="en-NZ" sz="3200" b="0" i="0" u="none" strike="noStrike" cap="none" normalizeH="0" baseline="0" dirty="0" smtClean="0">
                <a:ln>
                  <a:noFill/>
                </a:ln>
                <a:solidFill>
                  <a:schemeClr val="tx1"/>
                </a:solidFill>
                <a:effectLst/>
                <a:latin typeface="+mj-lt"/>
                <a:ea typeface="Calibri" pitchFamily="34" charset="0"/>
                <a:cs typeface="Times New Roman" pitchFamily="18" charset="0"/>
              </a:rPr>
              <a:t>  	Reports will inform government policy </a:t>
            </a:r>
            <a:br>
              <a:rPr kumimoji="0" lang="en-NZ" sz="3200" b="0" i="0" u="none" strike="noStrike" cap="none" normalizeH="0" baseline="0" dirty="0" smtClean="0">
                <a:ln>
                  <a:noFill/>
                </a:ln>
                <a:solidFill>
                  <a:schemeClr val="tx1"/>
                </a:solidFill>
                <a:effectLst/>
                <a:latin typeface="+mj-lt"/>
                <a:ea typeface="Calibri" pitchFamily="34" charset="0"/>
                <a:cs typeface="Times New Roman" pitchFamily="18" charset="0"/>
              </a:rPr>
            </a:br>
            <a:r>
              <a:rPr kumimoji="0" lang="en-NZ" sz="3200" b="0" i="0" u="none" strike="noStrike" cap="none" normalizeH="0" baseline="0" dirty="0" smtClean="0">
                <a:ln>
                  <a:noFill/>
                </a:ln>
                <a:solidFill>
                  <a:schemeClr val="tx1"/>
                </a:solidFill>
                <a:effectLst/>
                <a:latin typeface="+mj-lt"/>
                <a:ea typeface="Calibri" pitchFamily="34" charset="0"/>
                <a:cs typeface="Times New Roman" pitchFamily="18" charset="0"/>
              </a:rPr>
              <a:t>   	makers at a national level and help 	change the national debate about key 	educational issues. In this way ERO’s 	evaluations contribute to the 	Government’s commitment to a world-	class education system for the 21</a:t>
            </a:r>
            <a:r>
              <a:rPr kumimoji="0" lang="en-NZ" sz="3200" b="0" i="0" u="none" strike="noStrike" cap="none" normalizeH="0" baseline="30000" dirty="0" smtClean="0">
                <a:ln>
                  <a:noFill/>
                </a:ln>
                <a:solidFill>
                  <a:schemeClr val="tx1"/>
                </a:solidFill>
                <a:effectLst/>
                <a:latin typeface="+mj-lt"/>
                <a:ea typeface="Calibri" pitchFamily="34" charset="0"/>
                <a:cs typeface="Times New Roman" pitchFamily="18" charset="0"/>
              </a:rPr>
              <a:t>st</a:t>
            </a:r>
            <a:r>
              <a:rPr kumimoji="0" lang="en-NZ" sz="3200" b="0" i="0" u="none" strike="noStrike" cap="none" normalizeH="0" baseline="0" dirty="0" smtClean="0">
                <a:ln>
                  <a:noFill/>
                </a:ln>
                <a:solidFill>
                  <a:schemeClr val="tx1"/>
                </a:solidFill>
                <a:effectLst/>
                <a:latin typeface="+mj-lt"/>
                <a:ea typeface="Calibri" pitchFamily="34" charset="0"/>
                <a:cs typeface="Times New Roman" pitchFamily="18" charset="0"/>
              </a:rPr>
              <a:t> 	century.</a:t>
            </a:r>
          </a:p>
          <a:p>
            <a:pPr marL="0" marR="0" lvl="0" indent="0" algn="l" defTabSz="914400" rtl="0" eaLnBrk="0" fontAlgn="base" latinLnBrk="0" hangingPunct="0">
              <a:lnSpc>
                <a:spcPct val="100000"/>
              </a:lnSpc>
              <a:spcBef>
                <a:spcPct val="0"/>
              </a:spcBef>
              <a:spcAft>
                <a:spcPct val="0"/>
              </a:spcAft>
              <a:buClrTx/>
              <a:buSzTx/>
              <a:tabLst/>
            </a:pPr>
            <a:endParaRPr lang="en-NZ" sz="3200" dirty="0" smtClean="0">
              <a:latin typeface="+mj-l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NZ" sz="3200" b="0"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NZ" sz="3200" b="0"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NZ" sz="3200" dirty="0" smtClean="0">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32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sz="32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467544" y="-92333"/>
            <a:ext cx="8424936" cy="7109639"/>
          </a:xfrm>
          <a:prstGeom prst="rect">
            <a:avLst/>
          </a:prstGeom>
          <a:noFill/>
          <a:ln w="9525">
            <a:noFill/>
            <a:miter lim="800000"/>
            <a:headEnd/>
            <a:tailEnd/>
          </a:ln>
          <a:effectLst/>
        </p:spPr>
        <p:txBody>
          <a:bodyPr vert="horz" wrap="square" lIns="90459"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Pct val="90000"/>
              <a:tabLst>
                <a:tab pos="361950" algn="l"/>
              </a:tabLst>
            </a:pPr>
            <a:r>
              <a:rPr kumimoji="0" lang="en-NZ" sz="2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Pct val="90000"/>
              <a:buFont typeface="Wingdings" pitchFamily="2" charset="2"/>
              <a:buChar char="§"/>
              <a:tabLst>
                <a:tab pos="361950" algn="l"/>
              </a:tabLst>
            </a:pPr>
            <a:r>
              <a:rPr lang="en-NZ" dirty="0" smtClean="0">
                <a:latin typeface="+mj-lt"/>
                <a:ea typeface="Times New Roman" pitchFamily="18" charset="0"/>
                <a:cs typeface="Times New Roman" pitchFamily="18" charset="0"/>
              </a:rPr>
              <a:t>	ERO will report on sector strategies aimed at 	enhancing students’ attainment of skills and 	qualifications, and how well schools are supporting 	target 	groups of students to achieve, particularly </a:t>
            </a:r>
            <a:r>
              <a:rPr lang="en-NZ" dirty="0" err="1" smtClean="0">
                <a:latin typeface="+mj-lt"/>
                <a:ea typeface="Times New Roman" pitchFamily="18" charset="0"/>
                <a:cs typeface="Times New Roman" pitchFamily="18" charset="0"/>
              </a:rPr>
              <a:t>Māori</a:t>
            </a:r>
            <a:r>
              <a:rPr lang="en-NZ" dirty="0" smtClean="0">
                <a:latin typeface="+mj-lt"/>
                <a:ea typeface="Times New Roman" pitchFamily="18" charset="0"/>
                <a:cs typeface="Times New Roman" pitchFamily="18" charset="0"/>
              </a:rPr>
              <a:t> and 	Pacific, and those with special </a:t>
            </a:r>
            <a:r>
              <a:rPr kumimoji="0" lang="en-NZ" b="0" i="0" u="none" strike="noStrike" cap="none" normalizeH="0" baseline="0" dirty="0" smtClean="0">
                <a:ln>
                  <a:noFill/>
                </a:ln>
                <a:solidFill>
                  <a:schemeClr val="tx1"/>
                </a:solidFill>
                <a:effectLst/>
                <a:latin typeface="+mj-lt"/>
                <a:ea typeface="Times New Roman" pitchFamily="18" charset="0"/>
                <a:cs typeface="Times New Roman" pitchFamily="18" charset="0"/>
              </a:rPr>
              <a:t>needs. </a:t>
            </a:r>
            <a:endParaRPr kumimoji="0" lang="en-NZ"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319088" algn="l"/>
              </a:tabLst>
            </a:pPr>
            <a:endParaRPr kumimoji="0" lang="en-NZ"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Pct val="90000"/>
              <a:buFont typeface="Wingdings" pitchFamily="2" charset="2"/>
              <a:buChar char="§"/>
              <a:tabLst>
                <a:tab pos="361950" algn="l"/>
              </a:tabLst>
            </a:pPr>
            <a:r>
              <a:rPr kumimoji="0" lang="en-NZ" b="0" i="0" u="none" strike="noStrike" cap="none" normalizeH="0" baseline="0" dirty="0" smtClean="0">
                <a:ln>
                  <a:noFill/>
                </a:ln>
                <a:solidFill>
                  <a:schemeClr val="tx1"/>
                </a:solidFill>
                <a:effectLst/>
                <a:latin typeface="+mj-lt"/>
                <a:ea typeface="Times New Roman" pitchFamily="18" charset="0"/>
                <a:cs typeface="Times New Roman" pitchFamily="18" charset="0"/>
              </a:rPr>
              <a:t>	System-wide advice and evaluations – that will 	influence 	the national debate and support the 	government in the development and implementation 	of education policy and practice. </a:t>
            </a:r>
          </a:p>
          <a:p>
            <a:pPr algn="l">
              <a:tabLst>
                <a:tab pos="319088" algn="l"/>
              </a:tabLst>
            </a:pPr>
            <a:endParaRPr lang="en-NZ" dirty="0" smtClean="0">
              <a:latin typeface="+mj-lt"/>
            </a:endParaRPr>
          </a:p>
          <a:p>
            <a:pPr lvl="0" algn="l">
              <a:buSzPct val="90000"/>
              <a:buFont typeface="Wingdings" pitchFamily="2" charset="2"/>
              <a:buChar char="§"/>
              <a:tabLst>
                <a:tab pos="361950" algn="l"/>
              </a:tabLst>
            </a:pPr>
            <a:r>
              <a:rPr lang="en-NZ" dirty="0" smtClean="0">
                <a:latin typeface="+mj-lt"/>
              </a:rPr>
              <a:t>	ERO’s system-wide evaluations will influence and advise 	on the development and implementation of education 	policy and practice. </a:t>
            </a:r>
            <a:br>
              <a:rPr lang="en-NZ" dirty="0" smtClean="0">
                <a:latin typeface="+mj-lt"/>
              </a:rPr>
            </a:br>
            <a:r>
              <a:rPr lang="en-NZ" sz="2600" dirty="0" smtClean="0">
                <a:latin typeface="+mj-lt"/>
              </a:rPr>
              <a:t>			       </a:t>
            </a:r>
            <a:r>
              <a:rPr lang="en-NZ" sz="1800" b="1" dirty="0" smtClean="0">
                <a:latin typeface="+mj-lt"/>
                <a:ea typeface="Times New Roman" pitchFamily="18" charset="0"/>
                <a:cs typeface="Times New Roman" pitchFamily="18" charset="0"/>
              </a:rPr>
              <a:t>Statement of Intent 2011 Education Review Office</a:t>
            </a:r>
            <a:endParaRPr lang="en-NZ" sz="1800" dirty="0" smtClean="0">
              <a:latin typeface="+mj-lt"/>
              <a:cs typeface="Arial" pitchFamily="34" charset="0"/>
            </a:endParaRPr>
          </a:p>
          <a:p>
            <a:pPr algn="l">
              <a:buSzPct val="90000"/>
              <a:buFont typeface="Wingdings" pitchFamily="2" charset="2"/>
              <a:buChar char="§"/>
              <a:tabLst>
                <a:tab pos="361950" algn="l"/>
              </a:tabLst>
            </a:pPr>
            <a:endParaRPr lang="en-NZ" sz="2600" dirty="0" smtClean="0">
              <a:latin typeface="+mj-lt"/>
            </a:endParaRPr>
          </a:p>
          <a:p>
            <a:pPr algn="l">
              <a:buSzPct val="90000"/>
              <a:tabLst>
                <a:tab pos="361950" algn="l"/>
              </a:tabLst>
            </a:pPr>
            <a:endParaRPr lang="en-NZ" sz="2600" dirty="0" smtClean="0">
              <a:latin typeface="+mj-lt"/>
            </a:endParaRPr>
          </a:p>
          <a:p>
            <a:pPr marL="0" marR="0" lvl="0" indent="0" algn="l" defTabSz="914400" rtl="0" eaLnBrk="0" fontAlgn="base" latinLnBrk="0" hangingPunct="0">
              <a:lnSpc>
                <a:spcPct val="100000"/>
              </a:lnSpc>
              <a:spcBef>
                <a:spcPct val="0"/>
              </a:spcBef>
              <a:spcAft>
                <a:spcPct val="0"/>
              </a:spcAft>
              <a:buClrTx/>
              <a:buSzTx/>
              <a:buFontTx/>
              <a:buChar char="•"/>
              <a:tabLst>
                <a:tab pos="319088" algn="l"/>
              </a:tabLst>
            </a:pPr>
            <a:endParaRPr kumimoji="0" lang="en-NZ"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539552" y="426731"/>
            <a:ext cx="7884368"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4000" b="1" i="0" u="none" strike="noStrike" cap="none" normalizeH="0" baseline="0" dirty="0" smtClean="0">
                <a:ln>
                  <a:noFill/>
                </a:ln>
                <a:solidFill>
                  <a:schemeClr val="tx1"/>
                </a:solidFill>
                <a:effectLst/>
                <a:latin typeface="+mj-lt"/>
                <a:ea typeface="Calibri" pitchFamily="34" charset="0"/>
                <a:cs typeface="Times New Roman Mäori" pitchFamily="18" charset="0"/>
              </a:rPr>
              <a:t>Approach/methodology</a:t>
            </a:r>
          </a:p>
          <a:p>
            <a:pPr marL="0" marR="0" lvl="0" indent="0" algn="l" defTabSz="914400" rtl="0" eaLnBrk="1" fontAlgn="base" latinLnBrk="0" hangingPunct="1">
              <a:lnSpc>
                <a:spcPct val="100000"/>
              </a:lnSpc>
              <a:spcBef>
                <a:spcPct val="0"/>
              </a:spcBef>
              <a:spcAft>
                <a:spcPct val="0"/>
              </a:spcAft>
              <a:buClrTx/>
              <a:buSzTx/>
              <a:buFontTx/>
              <a:buNone/>
              <a:tabLst/>
            </a:pPr>
            <a:endParaRPr lang="en-NZ" sz="3200" b="1" dirty="0" smtClean="0">
              <a:latin typeface="+mj-lt"/>
              <a:ea typeface="Calibri" pitchFamily="34" charset="0"/>
              <a:cs typeface="Times New Roman Mäori"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NZ" sz="3200" b="0" i="0" u="none" strike="noStrike" cap="none" normalizeH="0" baseline="0" dirty="0" smtClean="0">
                <a:ln>
                  <a:noFill/>
                </a:ln>
                <a:solidFill>
                  <a:schemeClr val="tx1"/>
                </a:solidFill>
                <a:effectLst/>
                <a:latin typeface="+mj-lt"/>
                <a:ea typeface="Calibri" pitchFamily="34" charset="0"/>
                <a:cs typeface="Times New Roman Mäori" pitchFamily="18" charset="0"/>
              </a:rPr>
              <a:t>The key underpinning concepts of the evaluation approaches are the </a:t>
            </a:r>
            <a:r>
              <a:rPr kumimoji="0" lang="en-NZ" sz="3200" b="0" i="0" u="none" strike="noStrike" cap="none" normalizeH="0" baseline="0" dirty="0" err="1" smtClean="0">
                <a:ln>
                  <a:noFill/>
                </a:ln>
                <a:solidFill>
                  <a:schemeClr val="tx1"/>
                </a:solidFill>
                <a:effectLst/>
                <a:latin typeface="+mj-lt"/>
                <a:ea typeface="Calibri" pitchFamily="34" charset="0"/>
                <a:cs typeface="Times New Roman Mäori" pitchFamily="18" charset="0"/>
              </a:rPr>
              <a:t>complementarity</a:t>
            </a:r>
            <a:r>
              <a:rPr kumimoji="0" lang="en-NZ" sz="3200" b="0" i="0" u="none" strike="noStrike" cap="none" normalizeH="0" baseline="0" dirty="0" smtClean="0">
                <a:ln>
                  <a:noFill/>
                </a:ln>
                <a:solidFill>
                  <a:schemeClr val="tx1"/>
                </a:solidFill>
                <a:effectLst/>
                <a:latin typeface="+mj-lt"/>
                <a:ea typeface="Calibri" pitchFamily="34" charset="0"/>
                <a:cs typeface="Times New Roman Mäori" pitchFamily="18" charset="0"/>
              </a:rPr>
              <a:t> of external and internal evaluation; building evaluation capacity; and working in partnership with diverse communities, with a specific emphasis on being culturally responsive, particularly in </a:t>
            </a:r>
            <a:r>
              <a:rPr kumimoji="0" lang="en-NZ" sz="3200" b="0" i="0" u="none" strike="noStrike" cap="none" normalizeH="0" baseline="0" dirty="0" err="1" smtClean="0">
                <a:ln>
                  <a:noFill/>
                </a:ln>
                <a:solidFill>
                  <a:schemeClr val="tx1"/>
                </a:solidFill>
                <a:effectLst/>
                <a:latin typeface="+mj-lt"/>
                <a:ea typeface="Calibri" pitchFamily="34" charset="0"/>
                <a:cs typeface="Times New Roman Mäori" pitchFamily="18" charset="0"/>
              </a:rPr>
              <a:t>Māori</a:t>
            </a:r>
            <a:r>
              <a:rPr kumimoji="0" lang="en-NZ" sz="3200" b="0" i="0" u="none" strike="noStrike" cap="none" normalizeH="0" baseline="0" dirty="0" smtClean="0">
                <a:ln>
                  <a:noFill/>
                </a:ln>
                <a:solidFill>
                  <a:schemeClr val="tx1"/>
                </a:solidFill>
                <a:effectLst/>
                <a:latin typeface="+mj-lt"/>
                <a:ea typeface="Calibri" pitchFamily="34" charset="0"/>
                <a:cs typeface="Times New Roman Mäori" pitchFamily="18" charset="0"/>
              </a:rPr>
              <a:t> contexts.</a:t>
            </a:r>
            <a:endParaRPr kumimoji="0" lang="en-NZ" sz="32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NZ" altLang="ko-KR" dirty="0" smtClean="0"/>
              <a:t>In and out of the mainstream</a:t>
            </a:r>
            <a:br>
              <a:rPr lang="en-NZ" altLang="ko-KR" dirty="0" smtClean="0"/>
            </a:br>
            <a:r>
              <a:rPr lang="en-NZ" altLang="ko-KR" dirty="0" smtClean="0"/>
              <a:t>	(</a:t>
            </a:r>
            <a:r>
              <a:rPr lang="en-NZ" altLang="ko-KR" sz="3200" dirty="0" smtClean="0"/>
              <a:t>Policy-practice-influence)</a:t>
            </a:r>
            <a:endParaRPr lang="en-AU" sz="3200" dirty="0" smtClean="0"/>
          </a:p>
        </p:txBody>
      </p:sp>
      <p:sp>
        <p:nvSpPr>
          <p:cNvPr id="5123" name="Rectangle 3"/>
          <p:cNvSpPr>
            <a:spLocks noGrp="1" noChangeArrowheads="1"/>
          </p:cNvSpPr>
          <p:nvPr>
            <p:ph type="body" idx="1"/>
          </p:nvPr>
        </p:nvSpPr>
        <p:spPr>
          <a:xfrm>
            <a:off x="611560" y="1628800"/>
            <a:ext cx="8280920" cy="4343400"/>
          </a:xfrm>
        </p:spPr>
        <p:txBody>
          <a:bodyPr/>
          <a:lstStyle/>
          <a:p>
            <a:endParaRPr lang="en-NZ" sz="3000" dirty="0" smtClean="0">
              <a:latin typeface="+mj-lt"/>
            </a:endParaRPr>
          </a:p>
          <a:p>
            <a:r>
              <a:rPr lang="en-NZ" sz="3000" dirty="0" smtClean="0">
                <a:latin typeface="+mj-lt"/>
              </a:rPr>
              <a:t>Alternative Education</a:t>
            </a:r>
          </a:p>
          <a:p>
            <a:r>
              <a:rPr lang="en-NZ" sz="3000" dirty="0" smtClean="0">
                <a:latin typeface="+mj-lt"/>
              </a:rPr>
              <a:t>Teen Parent Units</a:t>
            </a:r>
          </a:p>
          <a:p>
            <a:r>
              <a:rPr lang="en-NZ" sz="3000" dirty="0" smtClean="0">
                <a:latin typeface="+mj-lt"/>
              </a:rPr>
              <a:t>Child, Youth and Family Residential Schools</a:t>
            </a:r>
          </a:p>
          <a:p>
            <a:r>
              <a:rPr lang="en-NZ" sz="3000" dirty="0" smtClean="0">
                <a:latin typeface="+mj-lt"/>
              </a:rPr>
              <a:t>Activity Centres</a:t>
            </a:r>
          </a:p>
          <a:p>
            <a:r>
              <a:rPr lang="en-NZ" sz="3000" dirty="0" smtClean="0">
                <a:latin typeface="+mj-lt"/>
              </a:rPr>
              <a:t>Trades Academies (In press)</a:t>
            </a:r>
          </a:p>
          <a:p>
            <a:r>
              <a:rPr lang="en-NZ" sz="3000" dirty="0" smtClean="0">
                <a:latin typeface="+mj-lt"/>
              </a:rPr>
              <a:t>Service Academies (In press)</a:t>
            </a:r>
            <a:r>
              <a:rPr lang="en-NZ" sz="2800" b="1" dirty="0" smtClean="0">
                <a:latin typeface="+mj-lt"/>
              </a:rPr>
              <a:t/>
            </a:r>
            <a:br>
              <a:rPr lang="en-NZ" sz="2800" b="1" dirty="0" smtClean="0">
                <a:latin typeface="+mj-lt"/>
              </a:rPr>
            </a:br>
            <a:endParaRPr lang="en-NZ" sz="2800" b="1" dirty="0" smtClean="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Special Reviews-national reports</a:t>
            </a:r>
            <a:endParaRPr lang="en-NZ" dirty="0"/>
          </a:p>
        </p:txBody>
      </p:sp>
      <p:sp>
        <p:nvSpPr>
          <p:cNvPr id="3" name="Content Placeholder 2"/>
          <p:cNvSpPr>
            <a:spLocks noGrp="1"/>
          </p:cNvSpPr>
          <p:nvPr>
            <p:ph idx="1"/>
          </p:nvPr>
        </p:nvSpPr>
        <p:spPr/>
        <p:txBody>
          <a:bodyPr/>
          <a:lstStyle/>
          <a:p>
            <a:r>
              <a:rPr lang="en-NZ" dirty="0" smtClean="0"/>
              <a:t>Negotiated with Ministry of Education</a:t>
            </a:r>
          </a:p>
          <a:p>
            <a:r>
              <a:rPr lang="en-NZ" dirty="0" smtClean="0"/>
              <a:t>Programmes evaluated by ERO</a:t>
            </a:r>
          </a:p>
          <a:p>
            <a:r>
              <a:rPr lang="en-NZ" dirty="0" smtClean="0"/>
              <a:t>Reports contain outline of methodology</a:t>
            </a:r>
          </a:p>
          <a:p>
            <a:r>
              <a:rPr lang="en-NZ" dirty="0" smtClean="0"/>
              <a:t>Reports contain findings</a:t>
            </a:r>
          </a:p>
          <a:p>
            <a:r>
              <a:rPr lang="en-NZ" dirty="0" smtClean="0"/>
              <a:t>Report contains recommendations</a:t>
            </a:r>
          </a:p>
          <a:p>
            <a:pPr>
              <a:buNone/>
            </a:pPr>
            <a:endParaRPr lang="en-N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260648"/>
            <a:ext cx="7772400" cy="1143000"/>
          </a:xfrm>
        </p:spPr>
        <p:txBody>
          <a:bodyPr/>
          <a:lstStyle/>
          <a:p>
            <a:r>
              <a:rPr lang="en-NZ" altLang="ko-KR" dirty="0" smtClean="0"/>
              <a:t>Case: Alternative Education</a:t>
            </a:r>
            <a:endParaRPr lang="en-AU" dirty="0" smtClean="0"/>
          </a:p>
        </p:txBody>
      </p:sp>
      <p:sp>
        <p:nvSpPr>
          <p:cNvPr id="5123" name="Rectangle 3"/>
          <p:cNvSpPr>
            <a:spLocks noGrp="1" noChangeArrowheads="1"/>
          </p:cNvSpPr>
          <p:nvPr>
            <p:ph type="body" idx="1"/>
          </p:nvPr>
        </p:nvSpPr>
        <p:spPr>
          <a:xfrm>
            <a:off x="539552" y="1317848"/>
            <a:ext cx="7772400" cy="4631432"/>
          </a:xfrm>
        </p:spPr>
        <p:txBody>
          <a:bodyPr/>
          <a:lstStyle/>
          <a:p>
            <a:r>
              <a:rPr lang="en-NZ" sz="3000" dirty="0" smtClean="0">
                <a:latin typeface="+mj-lt"/>
              </a:rPr>
              <a:t>Official name for programme providing non-mainstream education for 13 to 15 year olds </a:t>
            </a:r>
          </a:p>
          <a:p>
            <a:r>
              <a:rPr lang="en-NZ" sz="3000" dirty="0" smtClean="0">
                <a:latin typeface="+mj-lt"/>
              </a:rPr>
              <a:t>Schools are allocated ‘places’ by the government</a:t>
            </a:r>
          </a:p>
          <a:p>
            <a:r>
              <a:rPr lang="en-NZ" sz="3000" dirty="0" smtClean="0">
                <a:latin typeface="+mj-lt"/>
              </a:rPr>
              <a:t>Schools usually contract providers, often through a managing school</a:t>
            </a:r>
          </a:p>
          <a:p>
            <a:r>
              <a:rPr lang="en-NZ" sz="3000" dirty="0" smtClean="0">
                <a:latin typeface="+mj-lt"/>
              </a:rPr>
              <a:t>Providers can be PTEs, church groups, YMCAs and so on </a:t>
            </a:r>
            <a:r>
              <a:rPr lang="en-NZ" sz="2800" b="1" dirty="0" smtClean="0">
                <a:latin typeface="+mj-lt"/>
              </a:rPr>
              <a:t/>
            </a:r>
            <a:br>
              <a:rPr lang="en-NZ" sz="2800" b="1" dirty="0" smtClean="0">
                <a:latin typeface="+mj-lt"/>
              </a:rPr>
            </a:br>
            <a:endParaRPr lang="en-NZ" sz="2800" b="1" dirty="0" smtClean="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NZ" altLang="ko-KR" dirty="0" smtClean="0"/>
              <a:t>Alternative Education cohort</a:t>
            </a:r>
            <a:endParaRPr lang="en-AU" dirty="0" smtClean="0"/>
          </a:p>
        </p:txBody>
      </p:sp>
      <p:sp>
        <p:nvSpPr>
          <p:cNvPr id="5123" name="Rectangle 3"/>
          <p:cNvSpPr>
            <a:spLocks noGrp="1" noChangeArrowheads="1"/>
          </p:cNvSpPr>
          <p:nvPr>
            <p:ph type="body" idx="1"/>
          </p:nvPr>
        </p:nvSpPr>
        <p:spPr>
          <a:xfrm>
            <a:off x="611560" y="1844824"/>
            <a:ext cx="7772400" cy="4055368"/>
          </a:xfrm>
        </p:spPr>
        <p:txBody>
          <a:bodyPr/>
          <a:lstStyle/>
          <a:p>
            <a:pPr lvl="0"/>
            <a:r>
              <a:rPr lang="en-NZ" dirty="0" smtClean="0">
                <a:latin typeface="+mj-lt"/>
              </a:rPr>
              <a:t>In 2009, 3416 students in AE</a:t>
            </a:r>
          </a:p>
          <a:p>
            <a:pPr lvl="0"/>
            <a:r>
              <a:rPr lang="en-NZ" dirty="0" smtClean="0">
                <a:latin typeface="+mj-lt"/>
              </a:rPr>
              <a:t>Two thirds are Māori</a:t>
            </a:r>
          </a:p>
          <a:p>
            <a:pPr lvl="0"/>
            <a:r>
              <a:rPr lang="en-NZ" dirty="0" smtClean="0">
                <a:latin typeface="+mj-lt"/>
              </a:rPr>
              <a:t>Most are male</a:t>
            </a:r>
          </a:p>
          <a:p>
            <a:pPr lvl="0"/>
            <a:r>
              <a:rPr lang="en-NZ" dirty="0" smtClean="0">
                <a:latin typeface="+mj-lt"/>
              </a:rPr>
              <a:t>A big chunk of the ‘tail’</a:t>
            </a:r>
            <a:r>
              <a:rPr lang="en-NZ" b="1" dirty="0" smtClean="0">
                <a:latin typeface="+mj-lt"/>
              </a:rPr>
              <a:t/>
            </a:r>
            <a:br>
              <a:rPr lang="en-NZ" b="1" dirty="0" smtClean="0">
                <a:latin typeface="+mj-lt"/>
              </a:rPr>
            </a:br>
            <a:endParaRPr lang="en-NZ" b="1" dirty="0" smtClean="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Critical </a:t>
            </a:r>
            <a:r>
              <a:rPr lang="en-NZ" smtClean="0"/>
              <a:t>success </a:t>
            </a:r>
            <a:r>
              <a:rPr lang="en-NZ" smtClean="0"/>
              <a:t>factors-findings</a:t>
            </a:r>
            <a:endParaRPr lang="en-NZ" dirty="0"/>
          </a:p>
        </p:txBody>
      </p:sp>
      <p:sp>
        <p:nvSpPr>
          <p:cNvPr id="3" name="Content Placeholder 2"/>
          <p:cNvSpPr>
            <a:spLocks noGrp="1"/>
          </p:cNvSpPr>
          <p:nvPr>
            <p:ph idx="1"/>
          </p:nvPr>
        </p:nvSpPr>
        <p:spPr/>
        <p:txBody>
          <a:bodyPr/>
          <a:lstStyle/>
          <a:p>
            <a:r>
              <a:rPr lang="en-NZ" dirty="0" smtClean="0"/>
              <a:t>The quality of the relationships between staff and students</a:t>
            </a:r>
          </a:p>
          <a:p>
            <a:r>
              <a:rPr lang="en-NZ" dirty="0" smtClean="0"/>
              <a:t>The use of a curriculum that matched the individual needs of students</a:t>
            </a:r>
          </a:p>
          <a:p>
            <a:r>
              <a:rPr lang="en-NZ" dirty="0" smtClean="0"/>
              <a:t>The passionate and compassionate approach of Alternative Education staff</a:t>
            </a:r>
          </a:p>
          <a:p>
            <a:r>
              <a:rPr lang="en-NZ" dirty="0" smtClean="0"/>
              <a:t>The ability of staff to have students aspire to a more positive future</a:t>
            </a:r>
          </a:p>
          <a:p>
            <a:endParaRPr lang="en-NZ" dirty="0"/>
          </a:p>
        </p:txBody>
      </p:sp>
    </p:spTree>
  </p:cSld>
  <p:clrMapOvr>
    <a:masterClrMapping/>
  </p:clrMapOvr>
</p:sld>
</file>

<file path=ppt/theme/theme1.xml><?xml version="1.0" encoding="utf-8"?>
<a:theme xmlns:a="http://schemas.openxmlformats.org/drawingml/2006/main" name="Ohpts-pp">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hpts-pp">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hpts-p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hpts-p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hpts-p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hpts-p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hpts-p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hpts-p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hpts-p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3758632505</TotalTime>
  <Pages>1</Pages>
  <Words>1480</Words>
  <Application>Microsoft Office PowerPoint</Application>
  <PresentationFormat>On-screen Show (4:3)</PresentationFormat>
  <Paragraphs>171</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Ohpts-pp</vt:lpstr>
      <vt:lpstr>Slide 1</vt:lpstr>
      <vt:lpstr>Slide 2</vt:lpstr>
      <vt:lpstr>Slide 3</vt:lpstr>
      <vt:lpstr>Slide 4</vt:lpstr>
      <vt:lpstr>In and out of the mainstream  (Policy-practice-influence)</vt:lpstr>
      <vt:lpstr>Special Reviews-national reports</vt:lpstr>
      <vt:lpstr>Case: Alternative Education</vt:lpstr>
      <vt:lpstr>Alternative Education cohort</vt:lpstr>
      <vt:lpstr>Critical success factors-findings</vt:lpstr>
      <vt:lpstr>Factors….</vt:lpstr>
      <vt:lpstr>Two AE reports</vt:lpstr>
      <vt:lpstr>Critical success factors-review </vt:lpstr>
      <vt:lpstr>What happened next-after findings and recommendations</vt:lpstr>
      <vt:lpstr>Spheres of Influence</vt:lpstr>
      <vt:lpstr>…Influence</vt:lpstr>
      <vt:lpstr>Youth Guarantee</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Master.ppt</dc:title>
  <dc:subject/>
  <dc:creator>ISU</dc:creator>
  <cp:keywords/>
  <dc:description/>
  <cp:lastModifiedBy> </cp:lastModifiedBy>
  <cp:revision>269</cp:revision>
  <cp:lastPrinted>2003-11-05T01:24:25Z</cp:lastPrinted>
  <dcterms:created xsi:type="dcterms:W3CDTF">1997-06-24T14:26:50Z</dcterms:created>
  <dcterms:modified xsi:type="dcterms:W3CDTF">2011-09-01T22:43:06Z</dcterms:modified>
</cp:coreProperties>
</file>